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7831" r:id="rId2"/>
    <p:sldId id="278" r:id="rId3"/>
    <p:sldId id="7833" r:id="rId4"/>
    <p:sldId id="295" r:id="rId5"/>
    <p:sldId id="296" r:id="rId6"/>
    <p:sldId id="268" r:id="rId7"/>
    <p:sldId id="263" r:id="rId8"/>
    <p:sldId id="7824" r:id="rId9"/>
    <p:sldId id="7825" r:id="rId10"/>
    <p:sldId id="7826" r:id="rId11"/>
    <p:sldId id="7832" r:id="rId12"/>
    <p:sldId id="294" r:id="rId13"/>
    <p:sldId id="276" r:id="rId14"/>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B2B01C-82F0-A76C-52E8-98D3D5B40BF6}" name="M'Bahly Maud-Andree Kouadio IV" initials="MI" userId="S::mkouadio@worldbank.org::4a944047-a79d-4dba-a8c9-0ced44152f0c" providerId="AD"/>
  <p188:author id="{A44D72A9-74DC-857C-8C14-0DD96C746A7D}" name="Harry Gerard Crimi Jr" initials="HGCJ" userId="S::hcrimijr@worldbank.org::8d0edbf8-2141-497d-bf53-2fec5446bb1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bankgroup-my.sharepoint.com/personal/hcrimijr_worldbank_org/Documents/Working%20Documents/Disbursement%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a:t>Disbursements</a:t>
            </a:r>
            <a:r>
              <a:rPr lang="en-US" sz="2400" baseline="0"/>
              <a:t> ($ million)</a:t>
            </a:r>
            <a:endParaRPr lang="en-US" sz="2400"/>
          </a:p>
        </c:rich>
      </c:tx>
      <c:layout>
        <c:manualLayout>
          <c:xMode val="edge"/>
          <c:yMode val="edge"/>
          <c:x val="0.19377047502047501"/>
          <c:y val="3.13485635579309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manualLayout>
          <c:layoutTarget val="inner"/>
          <c:xMode val="edge"/>
          <c:yMode val="edge"/>
          <c:x val="0.15296109907330382"/>
          <c:y val="5.9633094589306282E-2"/>
          <c:w val="0.72079327000586857"/>
          <c:h val="0.7983928033304688"/>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D9-4D4C-B881-B0987661C8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D9-4D4C-B881-B0987661C8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D9-4D4C-B881-B0987661C8FC}"/>
              </c:ext>
            </c:extLst>
          </c:dPt>
          <c:dLbls>
            <c:dLbl>
              <c:idx val="0"/>
              <c:layout>
                <c:manualLayout>
                  <c:x val="1.0237510237510237E-2"/>
                  <c:y val="1.2057139829973442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D9-4D4C-B881-B0987661C8FC}"/>
                </c:ext>
              </c:extLst>
            </c:dLbl>
            <c:dLbl>
              <c:idx val="1"/>
              <c:tx>
                <c:rich>
                  <a:bodyPr/>
                  <a:lstStyle/>
                  <a:p>
                    <a:fld id="{79C21DCA-37E5-4890-982A-483120257E97}" type="VALUE">
                      <a:rPr lang="en-US"/>
                      <a:pPr/>
                      <a:t>[VALUE]</a:t>
                    </a:fld>
                    <a:r>
                      <a:rPr lang="en-US" baseline="0"/>
                      <a:t>, 75%</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D9-4D4C-B881-B0987661C8FC}"/>
                </c:ext>
              </c:extLst>
            </c:dLbl>
            <c:dLbl>
              <c:idx val="2"/>
              <c:tx>
                <c:rich>
                  <a:bodyPr/>
                  <a:lstStyle/>
                  <a:p>
                    <a:fld id="{9DB8D1A5-9749-4ABE-858D-6D361828E531}" type="VALUE">
                      <a:rPr lang="en-US"/>
                      <a:pPr/>
                      <a:t>[VALUE]</a:t>
                    </a:fld>
                    <a:r>
                      <a:rPr lang="en-US" baseline="0"/>
                      <a:t>, 7%</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0D9-4D4C-B881-B0987661C8FC}"/>
                </c:ext>
              </c:extLst>
            </c:dLbl>
            <c:spPr>
              <a:solidFill>
                <a:prstClr val="white"/>
              </a:solidFill>
              <a:ln>
                <a:solidFill>
                  <a:prstClr val="black"/>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GH"/>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Anticipated disbursement between now and June 2024</c:v>
                </c:pt>
                <c:pt idx="1">
                  <c:v>Already disbursed</c:v>
                </c:pt>
                <c:pt idx="2">
                  <c:v>Balance</c:v>
                </c:pt>
              </c:strCache>
            </c:strRef>
          </c:cat>
          <c:val>
            <c:numRef>
              <c:f>Sheet1!$B$2:$B$4</c:f>
              <c:numCache>
                <c:formatCode>_(* #,##0.0_);_(* \(#,##0.0\);_(* "-"??_);_(@_)</c:formatCode>
                <c:ptCount val="3"/>
                <c:pt idx="0">
                  <c:v>10.6</c:v>
                </c:pt>
                <c:pt idx="1">
                  <c:v>44.755439000000003</c:v>
                </c:pt>
                <c:pt idx="2">
                  <c:v>4.6445609999999959</c:v>
                </c:pt>
              </c:numCache>
            </c:numRef>
          </c:val>
          <c:extLst>
            <c:ext xmlns:c16="http://schemas.microsoft.com/office/drawing/2014/chart" uri="{C3380CC4-5D6E-409C-BE32-E72D297353CC}">
              <c16:uniqueId val="{00000006-C0D9-4D4C-B881-B0987661C8FC}"/>
            </c:ext>
          </c:extLst>
        </c:ser>
        <c:dLbls>
          <c:showLegendKey val="0"/>
          <c:showVal val="1"/>
          <c:showCatName val="0"/>
          <c:showSerName val="0"/>
          <c:showPercent val="0"/>
          <c:showBubbleSize val="0"/>
          <c:showLeaderLines val="0"/>
        </c:dLbls>
        <c:firstSliceAng val="3"/>
        <c:holeSize val="45"/>
      </c:doughnutChart>
      <c:spPr>
        <a:noFill/>
        <a:ln>
          <a:noFill/>
        </a:ln>
        <a:effectLst/>
      </c:spPr>
    </c:plotArea>
    <c:legend>
      <c:legendPos val="b"/>
      <c:layout>
        <c:manualLayout>
          <c:xMode val="edge"/>
          <c:yMode val="edge"/>
          <c:x val="3.4004051474523914E-2"/>
          <c:y val="0.82354803080323902"/>
          <c:w val="0.93455127461032972"/>
          <c:h val="0.161983401400792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44892632835046E-2"/>
          <c:y val="2.4426759678410553E-2"/>
          <c:w val="0.94131383844385319"/>
          <c:h val="0.78328720685531916"/>
        </c:manualLayout>
      </c:layout>
      <c:barChart>
        <c:barDir val="col"/>
        <c:grouping val="clustered"/>
        <c:varyColors val="0"/>
        <c:ser>
          <c:idx val="0"/>
          <c:order val="0"/>
          <c:tx>
            <c:strRef>
              <c:f>'projectdata (35)'!$K$50</c:f>
              <c:strCache>
                <c:ptCount val="1"/>
                <c:pt idx="0">
                  <c:v>Current Disbursement (US$ 93M)</c:v>
                </c:pt>
              </c:strCache>
            </c:strRef>
          </c:tx>
          <c:spPr>
            <a:solidFill>
              <a:schemeClr val="accent1"/>
            </a:solidFill>
            <a:ln>
              <a:noFill/>
            </a:ln>
            <a:effectLst/>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D0-45E0-AF46-230A51DFBFD2}"/>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G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(35)'!$K$51:$K$54,'projectdata (35)'!$K$56:$K$57)</c:f>
              <c:numCache>
                <c:formatCode>0%</c:formatCode>
                <c:ptCount val="6"/>
                <c:pt idx="0">
                  <c:v>0.46</c:v>
                </c:pt>
                <c:pt idx="1">
                  <c:v>0.4</c:v>
                </c:pt>
                <c:pt idx="2">
                  <c:v>0.61</c:v>
                </c:pt>
                <c:pt idx="3">
                  <c:v>0.57999999999999996</c:v>
                </c:pt>
                <c:pt idx="4">
                  <c:v>0.75</c:v>
                </c:pt>
                <c:pt idx="5">
                  <c:v>0.89</c:v>
                </c:pt>
              </c:numCache>
              <c:extLst/>
            </c:numRef>
          </c:val>
          <c:extLst>
            <c:ext xmlns:c16="http://schemas.microsoft.com/office/drawing/2014/chart" uri="{C3380CC4-5D6E-409C-BE32-E72D297353CC}">
              <c16:uniqueId val="{00000000-C1D0-45E0-AF46-230A51DFBFD2}"/>
            </c:ext>
          </c:extLst>
        </c:ser>
        <c:ser>
          <c:idx val="1"/>
          <c:order val="1"/>
          <c:tx>
            <c:strRef>
              <c:f>'projectdata (35)'!$L$50</c:f>
              <c:strCache>
                <c:ptCount val="1"/>
                <c:pt idx="0">
                  <c:v>Anticipated disbursement - Nov. 30 (US$ 106.5M)</c:v>
                </c:pt>
              </c:strCache>
            </c:strRef>
          </c:tx>
          <c:spPr>
            <a:solidFill>
              <a:schemeClr val="accent2"/>
            </a:solidFill>
            <a:ln>
              <a:noFill/>
            </a:ln>
            <a:effectLst/>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D0-45E0-AF46-230A51DFBFD2}"/>
                </c:ext>
              </c:extLst>
            </c:dLbl>
            <c:spPr>
              <a:solidFill>
                <a:schemeClr val="bg1"/>
              </a:solidFill>
              <a:ln>
                <a:solidFill>
                  <a:schemeClr val="tx1"/>
                </a:solid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prstClr val="black"/>
                    </a:solidFill>
                    <a:latin typeface="+mn-lt"/>
                    <a:ea typeface="+mn-ea"/>
                    <a:cs typeface="+mn-cs"/>
                  </a:defRPr>
                </a:pPr>
                <a:endParaRPr lang="en-G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(35)'!$L$51:$L$54,'projectdata (35)'!$L$56:$L$57)</c:f>
              <c:numCache>
                <c:formatCode>0%</c:formatCode>
                <c:ptCount val="6"/>
                <c:pt idx="0">
                  <c:v>0.62</c:v>
                </c:pt>
                <c:pt idx="1">
                  <c:v>0.56000000000000005</c:v>
                </c:pt>
                <c:pt idx="2">
                  <c:v>0.72</c:v>
                </c:pt>
                <c:pt idx="3">
                  <c:v>0.63</c:v>
                </c:pt>
                <c:pt idx="4">
                  <c:v>0.83</c:v>
                </c:pt>
                <c:pt idx="5">
                  <c:v>0.89</c:v>
                </c:pt>
              </c:numCache>
              <c:extLst/>
            </c:numRef>
          </c:val>
          <c:extLst>
            <c:ext xmlns:c16="http://schemas.microsoft.com/office/drawing/2014/chart" uri="{C3380CC4-5D6E-409C-BE32-E72D297353CC}">
              <c16:uniqueId val="{00000001-C1D0-45E0-AF46-230A51DFBFD2}"/>
            </c:ext>
          </c:extLst>
        </c:ser>
        <c:ser>
          <c:idx val="2"/>
          <c:order val="2"/>
          <c:tx>
            <c:strRef>
              <c:f>'projectdata (35)'!$M$50</c:f>
              <c:strCache>
                <c:ptCount val="1"/>
                <c:pt idx="0">
                  <c:v>Anticipated disbursement - June 2024 (US$ 124M)</c:v>
                </c:pt>
              </c:strCache>
            </c:strRef>
          </c:tx>
          <c:spPr>
            <a:solidFill>
              <a:schemeClr val="accent6"/>
            </a:solidFill>
            <a:ln>
              <a:noFill/>
            </a:ln>
            <a:effectLst/>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D0-45E0-AF46-230A51DFBFD2}"/>
                </c:ext>
              </c:extLst>
            </c:dLbl>
            <c:spPr>
              <a:solidFill>
                <a:schemeClr val="bg1"/>
              </a:solidFill>
              <a:ln>
                <a:solidFill>
                  <a:schemeClr val="tx1"/>
                </a:solid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prstClr val="black"/>
                    </a:solidFill>
                    <a:latin typeface="+mn-lt"/>
                    <a:ea typeface="+mn-ea"/>
                    <a:cs typeface="+mn-cs"/>
                  </a:defRPr>
                </a:pPr>
                <a:endParaRPr lang="en-G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(35)'!$M$51:$M$54,'projectdata (35)'!$M$56:$M$57)</c:f>
              <c:numCache>
                <c:formatCode>0%</c:formatCode>
                <c:ptCount val="6"/>
                <c:pt idx="0">
                  <c:v>0.72</c:v>
                </c:pt>
                <c:pt idx="1">
                  <c:v>0.74</c:v>
                </c:pt>
                <c:pt idx="2">
                  <c:v>0.83</c:v>
                </c:pt>
                <c:pt idx="3">
                  <c:v>0.86</c:v>
                </c:pt>
                <c:pt idx="4">
                  <c:v>0.92</c:v>
                </c:pt>
                <c:pt idx="5">
                  <c:v>1</c:v>
                </c:pt>
              </c:numCache>
              <c:extLst/>
            </c:numRef>
          </c:val>
          <c:extLst>
            <c:ext xmlns:c16="http://schemas.microsoft.com/office/drawing/2014/chart" uri="{C3380CC4-5D6E-409C-BE32-E72D297353CC}">
              <c16:uniqueId val="{00000002-C1D0-45E0-AF46-230A51DFBFD2}"/>
            </c:ext>
          </c:extLst>
        </c:ser>
        <c:dLbls>
          <c:showLegendKey val="0"/>
          <c:showVal val="0"/>
          <c:showCatName val="0"/>
          <c:showSerName val="0"/>
          <c:showPercent val="0"/>
          <c:showBubbleSize val="0"/>
        </c:dLbls>
        <c:gapWidth val="219"/>
        <c:overlap val="-27"/>
        <c:axId val="841151856"/>
        <c:axId val="809673040"/>
      </c:barChart>
      <c:lineChart>
        <c:grouping val="standard"/>
        <c:varyColors val="0"/>
        <c:ser>
          <c:idx val="3"/>
          <c:order val="3"/>
          <c:tx>
            <c:strRef>
              <c:f>'projectdata (35)'!$N$50</c:f>
              <c:strCache>
                <c:ptCount val="1"/>
                <c:pt idx="0">
                  <c:v>Project average - Current</c:v>
                </c:pt>
              </c:strCache>
            </c:strRef>
          </c:tx>
          <c:spPr>
            <a:ln w="28575" cap="rnd">
              <a:solidFill>
                <a:srgbClr val="0070C0"/>
              </a:solidFill>
              <a:prstDash val="sysDash"/>
              <a:round/>
            </a:ln>
            <a:effectLst/>
          </c:spPr>
          <c:marker>
            <c:symbol val="none"/>
          </c:marker>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(35)'!$N$51:$N$54,'projectdata (35)'!$N$56:$N$57)</c:f>
              <c:numCache>
                <c:formatCode>0%</c:formatCode>
                <c:ptCount val="6"/>
                <c:pt idx="0">
                  <c:v>0.65</c:v>
                </c:pt>
                <c:pt idx="1">
                  <c:v>0.65</c:v>
                </c:pt>
                <c:pt idx="2">
                  <c:v>0.65</c:v>
                </c:pt>
                <c:pt idx="3">
                  <c:v>0.65</c:v>
                </c:pt>
                <c:pt idx="4">
                  <c:v>0.65</c:v>
                </c:pt>
                <c:pt idx="5">
                  <c:v>0.65</c:v>
                </c:pt>
              </c:numCache>
              <c:extLst/>
            </c:numRef>
          </c:val>
          <c:smooth val="0"/>
          <c:extLst>
            <c:ext xmlns:c16="http://schemas.microsoft.com/office/drawing/2014/chart" uri="{C3380CC4-5D6E-409C-BE32-E72D297353CC}">
              <c16:uniqueId val="{00000003-C1D0-45E0-AF46-230A51DFBFD2}"/>
            </c:ext>
          </c:extLst>
        </c:ser>
        <c:ser>
          <c:idx val="4"/>
          <c:order val="4"/>
          <c:tx>
            <c:strRef>
              <c:f>'projectdata (35)'!$O$50</c:f>
              <c:strCache>
                <c:ptCount val="1"/>
                <c:pt idx="0">
                  <c:v>Project average - Nov. 30</c:v>
                </c:pt>
              </c:strCache>
            </c:strRef>
          </c:tx>
          <c:spPr>
            <a:ln w="28575" cap="rnd">
              <a:solidFill>
                <a:schemeClr val="accent2"/>
              </a:solidFill>
              <a:prstDash val="sysDot"/>
              <a:round/>
            </a:ln>
            <a:effectLst/>
          </c:spPr>
          <c:marker>
            <c:symbol val="none"/>
          </c:marker>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(35)'!$O$51:$O$54,'projectdata (35)'!$O$56:$O$57)</c:f>
              <c:numCache>
                <c:formatCode>0%</c:formatCode>
                <c:ptCount val="6"/>
                <c:pt idx="0">
                  <c:v>0.75</c:v>
                </c:pt>
                <c:pt idx="1">
                  <c:v>0.75</c:v>
                </c:pt>
                <c:pt idx="2">
                  <c:v>0.75</c:v>
                </c:pt>
                <c:pt idx="3">
                  <c:v>0.75</c:v>
                </c:pt>
                <c:pt idx="4">
                  <c:v>0.75</c:v>
                </c:pt>
                <c:pt idx="5">
                  <c:v>0.75</c:v>
                </c:pt>
              </c:numCache>
              <c:extLst/>
            </c:numRef>
          </c:val>
          <c:smooth val="0"/>
          <c:extLst>
            <c:ext xmlns:c16="http://schemas.microsoft.com/office/drawing/2014/chart" uri="{C3380CC4-5D6E-409C-BE32-E72D297353CC}">
              <c16:uniqueId val="{00000004-C1D0-45E0-AF46-230A51DFBFD2}"/>
            </c:ext>
          </c:extLst>
        </c:ser>
        <c:ser>
          <c:idx val="5"/>
          <c:order val="5"/>
          <c:tx>
            <c:strRef>
              <c:f>'projectdata (35)'!$P$50</c:f>
              <c:strCache>
                <c:ptCount val="1"/>
                <c:pt idx="0">
                  <c:v>Project average - June 2024</c:v>
                </c:pt>
              </c:strCache>
            </c:strRef>
          </c:tx>
          <c:spPr>
            <a:ln w="28575" cap="rnd">
              <a:solidFill>
                <a:schemeClr val="accent6"/>
              </a:solidFill>
              <a:prstDash val="dash"/>
              <a:round/>
            </a:ln>
            <a:effectLst/>
          </c:spPr>
          <c:marker>
            <c:symbol val="none"/>
          </c:marker>
          <c:cat>
            <c:strRef>
              <c:f>('projectdata (35)'!$J$51:$J$54,'projectdata (35)'!$J$56:$J$57)</c:f>
              <c:strCache>
                <c:ptCount val="6"/>
                <c:pt idx="0">
                  <c:v>Guinea</c:v>
                </c:pt>
                <c:pt idx="1">
                  <c:v>Djibouti</c:v>
                </c:pt>
                <c:pt idx="2">
                  <c:v>Burkina Faso </c:v>
                </c:pt>
                <c:pt idx="3">
                  <c:v>Senegal</c:v>
                </c:pt>
                <c:pt idx="4">
                  <c:v>Ghana</c:v>
                </c:pt>
                <c:pt idx="5">
                  <c:v>AAU</c:v>
                </c:pt>
              </c:strCache>
              <c:extLst/>
            </c:strRef>
          </c:cat>
          <c:val>
            <c:numRef>
              <c:f>('projectdata (35)'!$P$51:$P$54,'projectdata (35)'!$P$56:$P$57)</c:f>
              <c:numCache>
                <c:formatCode>0%</c:formatCode>
                <c:ptCount val="6"/>
                <c:pt idx="0">
                  <c:v>0.87</c:v>
                </c:pt>
                <c:pt idx="1">
                  <c:v>0.87</c:v>
                </c:pt>
                <c:pt idx="2">
                  <c:v>0.87</c:v>
                </c:pt>
                <c:pt idx="3">
                  <c:v>0.87</c:v>
                </c:pt>
                <c:pt idx="4">
                  <c:v>0.87</c:v>
                </c:pt>
                <c:pt idx="5">
                  <c:v>0.87</c:v>
                </c:pt>
              </c:numCache>
              <c:extLst/>
            </c:numRef>
          </c:val>
          <c:smooth val="0"/>
          <c:extLst>
            <c:ext xmlns:c16="http://schemas.microsoft.com/office/drawing/2014/chart" uri="{C3380CC4-5D6E-409C-BE32-E72D297353CC}">
              <c16:uniqueId val="{00000005-C1D0-45E0-AF46-230A51DFBFD2}"/>
            </c:ext>
          </c:extLst>
        </c:ser>
        <c:dLbls>
          <c:showLegendKey val="0"/>
          <c:showVal val="0"/>
          <c:showCatName val="0"/>
          <c:showSerName val="0"/>
          <c:showPercent val="0"/>
          <c:showBubbleSize val="0"/>
        </c:dLbls>
        <c:marker val="1"/>
        <c:smooth val="0"/>
        <c:axId val="841151856"/>
        <c:axId val="809673040"/>
      </c:lineChart>
      <c:catAx>
        <c:axId val="8411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GH"/>
          </a:p>
        </c:txPr>
        <c:crossAx val="809673040"/>
        <c:crosses val="autoZero"/>
        <c:auto val="1"/>
        <c:lblAlgn val="ctr"/>
        <c:lblOffset val="100"/>
        <c:noMultiLvlLbl val="0"/>
      </c:catAx>
      <c:valAx>
        <c:axId val="809673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GH"/>
          </a:p>
        </c:txPr>
        <c:crossAx val="841151856"/>
        <c:crosses val="autoZero"/>
        <c:crossBetween val="between"/>
      </c:valAx>
      <c:spPr>
        <a:noFill/>
        <a:ln>
          <a:noFill/>
        </a:ln>
        <a:effectLst/>
      </c:spPr>
    </c:plotArea>
    <c:legend>
      <c:legendPos val="b"/>
      <c:layout>
        <c:manualLayout>
          <c:xMode val="edge"/>
          <c:yMode val="edge"/>
          <c:x val="2.7804133358776909E-2"/>
          <c:y val="0.90226822858440903"/>
          <c:w val="0.96661597395422327"/>
          <c:h val="8.412368571251008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t>Funds Spent</a:t>
            </a:r>
            <a:r>
              <a:rPr lang="en-US" sz="1800" b="1" baseline="0"/>
              <a:t> / Funds Allocated, by country</a:t>
            </a:r>
          </a:p>
        </c:rich>
      </c:tx>
      <c:layout>
        <c:manualLayout>
          <c:xMode val="edge"/>
          <c:yMode val="edge"/>
          <c:x val="0.16313314217900038"/>
          <c:y val="2.068073825350351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BB4F-4CF6-96EF-C5FE3A48690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018-4979-A17D-F6D5B360C9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Ghana</c:v>
                </c:pt>
                <c:pt idx="1">
                  <c:v>Guinea </c:v>
                </c:pt>
                <c:pt idx="2">
                  <c:v>Project</c:v>
                </c:pt>
                <c:pt idx="3">
                  <c:v>Burkina Faso</c:v>
                </c:pt>
                <c:pt idx="4">
                  <c:v>Senegal</c:v>
                </c:pt>
                <c:pt idx="5">
                  <c:v>Djibouti </c:v>
                </c:pt>
              </c:strCache>
            </c:strRef>
          </c:cat>
          <c:val>
            <c:numRef>
              <c:f>Sheet1!$B$2:$B$7</c:f>
              <c:numCache>
                <c:formatCode>0%</c:formatCode>
                <c:ptCount val="6"/>
                <c:pt idx="0">
                  <c:v>0.65</c:v>
                </c:pt>
                <c:pt idx="1">
                  <c:v>0.59</c:v>
                </c:pt>
                <c:pt idx="2">
                  <c:v>0.55000000000000004</c:v>
                </c:pt>
                <c:pt idx="3">
                  <c:v>0.53</c:v>
                </c:pt>
                <c:pt idx="4">
                  <c:v>0.34</c:v>
                </c:pt>
                <c:pt idx="5">
                  <c:v>0.33</c:v>
                </c:pt>
              </c:numCache>
            </c:numRef>
          </c:val>
          <c:extLst>
            <c:ext xmlns:c16="http://schemas.microsoft.com/office/drawing/2014/chart" uri="{C3380CC4-5D6E-409C-BE32-E72D297353CC}">
              <c16:uniqueId val="{00000002-B1AD-413C-A206-665F358EB958}"/>
            </c:ext>
          </c:extLst>
        </c:ser>
        <c:dLbls>
          <c:showLegendKey val="0"/>
          <c:showVal val="0"/>
          <c:showCatName val="0"/>
          <c:showSerName val="0"/>
          <c:showPercent val="0"/>
          <c:showBubbleSize val="0"/>
        </c:dLbls>
        <c:gapWidth val="182"/>
        <c:axId val="1824325776"/>
        <c:axId val="1824337840"/>
      </c:barChart>
      <c:catAx>
        <c:axId val="182432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1824337840"/>
        <c:crosses val="autoZero"/>
        <c:auto val="1"/>
        <c:lblAlgn val="ctr"/>
        <c:lblOffset val="100"/>
        <c:noMultiLvlLbl val="0"/>
      </c:catAx>
      <c:valAx>
        <c:axId val="1824337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182432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Funds</a:t>
            </a:r>
            <a:r>
              <a:rPr lang="en-US" b="1" baseline="0"/>
              <a:t> Spent / Funds Allocated, by center</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33BB-43C4-9BEF-E2E54CD3895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RWESCK</c:v>
                </c:pt>
                <c:pt idx="1">
                  <c:v>RCEES</c:v>
                </c:pt>
                <c:pt idx="2">
                  <c:v>WACCBIP</c:v>
                </c:pt>
                <c:pt idx="3">
                  <c:v>WACCI</c:v>
                </c:pt>
                <c:pt idx="4">
                  <c:v>Ghana Avg</c:v>
                </c:pt>
                <c:pt idx="5">
                  <c:v>WACWISA</c:v>
                </c:pt>
                <c:pt idx="6">
                  <c:v>CoE_Knust/ KEEP</c:v>
                </c:pt>
                <c:pt idx="7">
                  <c:v>WAGMC</c:v>
                </c:pt>
                <c:pt idx="8">
                  <c:v>ACECoR</c:v>
                </c:pt>
                <c:pt idx="9">
                  <c:v>TReCK</c:v>
                </c:pt>
              </c:strCache>
            </c:strRef>
          </c:cat>
          <c:val>
            <c:numRef>
              <c:f>Sheet1!$B$2:$B$11</c:f>
              <c:numCache>
                <c:formatCode>0%</c:formatCode>
                <c:ptCount val="10"/>
                <c:pt idx="0">
                  <c:v>0.86</c:v>
                </c:pt>
                <c:pt idx="1">
                  <c:v>0.73</c:v>
                </c:pt>
                <c:pt idx="2">
                  <c:v>0.7</c:v>
                </c:pt>
                <c:pt idx="3">
                  <c:v>0.68</c:v>
                </c:pt>
                <c:pt idx="4">
                  <c:v>0.65</c:v>
                </c:pt>
                <c:pt idx="5">
                  <c:v>0.64</c:v>
                </c:pt>
                <c:pt idx="6">
                  <c:v>0.63</c:v>
                </c:pt>
                <c:pt idx="7">
                  <c:v>0.62</c:v>
                </c:pt>
                <c:pt idx="8">
                  <c:v>0.61</c:v>
                </c:pt>
                <c:pt idx="9">
                  <c:v>0.44</c:v>
                </c:pt>
              </c:numCache>
            </c:numRef>
          </c:val>
          <c:extLst>
            <c:ext xmlns:c16="http://schemas.microsoft.com/office/drawing/2014/chart" uri="{C3380CC4-5D6E-409C-BE32-E72D297353CC}">
              <c16:uniqueId val="{00000002-DC90-4F2B-B767-A3577B23D38D}"/>
            </c:ext>
          </c:extLst>
        </c:ser>
        <c:dLbls>
          <c:showLegendKey val="0"/>
          <c:showVal val="0"/>
          <c:showCatName val="0"/>
          <c:showSerName val="0"/>
          <c:showPercent val="0"/>
          <c:showBubbleSize val="0"/>
        </c:dLbls>
        <c:gapWidth val="182"/>
        <c:axId val="1824338256"/>
        <c:axId val="1824328688"/>
      </c:barChart>
      <c:catAx>
        <c:axId val="182433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1824328688"/>
        <c:crosses val="autoZero"/>
        <c:auto val="1"/>
        <c:lblAlgn val="ctr"/>
        <c:lblOffset val="100"/>
        <c:noMultiLvlLbl val="0"/>
      </c:catAx>
      <c:valAx>
        <c:axId val="1824328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H"/>
          </a:p>
        </c:txPr>
        <c:crossAx val="182433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EB77D-1F18-432B-B18D-4F0E504F1D73}" type="doc">
      <dgm:prSet loTypeId="urn:microsoft.com/office/officeart/2011/layout/TabList" loCatId="list" qsTypeId="urn:microsoft.com/office/officeart/2005/8/quickstyle/simple1" qsCatId="simple" csTypeId="urn:microsoft.com/office/officeart/2005/8/colors/accent1_5" csCatId="accent1" phldr="1"/>
      <dgm:spPr/>
      <dgm:t>
        <a:bodyPr/>
        <a:lstStyle/>
        <a:p>
          <a:endParaRPr lang="en-US"/>
        </a:p>
      </dgm:t>
    </dgm:pt>
    <dgm:pt modelId="{FF163BDF-38DE-47E7-9CD3-EB357B66BF61}">
      <dgm:prSet phldrT="[Text]" custT="1"/>
      <dgm:spPr/>
      <dgm:t>
        <a:bodyPr/>
        <a:lstStyle/>
        <a:p>
          <a:r>
            <a:rPr lang="en-US" sz="2800" b="1"/>
            <a:t>65%</a:t>
          </a:r>
        </a:p>
      </dgm:t>
    </dgm:pt>
    <dgm:pt modelId="{27F15C13-93D3-423E-931F-3E28EE662F43}" type="parTrans" cxnId="{DE47C01D-77CD-4334-8EE7-FBCB8E208B54}">
      <dgm:prSet/>
      <dgm:spPr/>
      <dgm:t>
        <a:bodyPr/>
        <a:lstStyle/>
        <a:p>
          <a:endParaRPr lang="en-US"/>
        </a:p>
      </dgm:t>
    </dgm:pt>
    <dgm:pt modelId="{1C5059C3-57DB-40AA-91A9-BC3B6A081DEF}" type="sibTrans" cxnId="{DE47C01D-77CD-4334-8EE7-FBCB8E208B54}">
      <dgm:prSet/>
      <dgm:spPr/>
      <dgm:t>
        <a:bodyPr/>
        <a:lstStyle/>
        <a:p>
          <a:endParaRPr lang="en-US"/>
        </a:p>
      </dgm:t>
    </dgm:pt>
    <dgm:pt modelId="{879E5CB8-2EC1-4F23-8E18-D61BF36AF099}">
      <dgm:prSet phldrT="[Text]" custT="1"/>
      <dgm:spPr/>
      <dgm:t>
        <a:bodyPr/>
        <a:lstStyle/>
        <a:p>
          <a:pPr>
            <a:buFontTx/>
            <a:buNone/>
          </a:pPr>
          <a:r>
            <a:rPr lang="en-US" sz="2800" b="1"/>
            <a:t>Fund Utilization Rate </a:t>
          </a:r>
          <a:r>
            <a:rPr lang="en-US" sz="2400" b="0"/>
            <a:t>(Sept 30 IFR) </a:t>
          </a:r>
          <a:endParaRPr lang="en-US" sz="2800" b="0">
            <a:highlight>
              <a:srgbClr val="FFFF00"/>
            </a:highlight>
          </a:endParaRPr>
        </a:p>
      </dgm:t>
    </dgm:pt>
    <dgm:pt modelId="{867434FD-D872-4566-B527-1A16959D160A}" type="sibTrans" cxnId="{3F665DB1-6696-4CB3-8BF8-09915C0C00CD}">
      <dgm:prSet/>
      <dgm:spPr/>
      <dgm:t>
        <a:bodyPr/>
        <a:lstStyle/>
        <a:p>
          <a:endParaRPr lang="en-US"/>
        </a:p>
      </dgm:t>
    </dgm:pt>
    <dgm:pt modelId="{3F2E6C24-6819-4148-8722-08CA201E9DFD}" type="parTrans" cxnId="{3F665DB1-6696-4CB3-8BF8-09915C0C00CD}">
      <dgm:prSet/>
      <dgm:spPr/>
      <dgm:t>
        <a:bodyPr/>
        <a:lstStyle/>
        <a:p>
          <a:endParaRPr lang="en-US"/>
        </a:p>
      </dgm:t>
    </dgm:pt>
    <dgm:pt modelId="{31A4A1F6-9E6D-48BF-AD0E-522035EDF446}">
      <dgm:prSet phldrT="[Text]" custT="1"/>
      <dgm:spPr/>
      <dgm:t>
        <a:bodyPr/>
        <a:lstStyle/>
        <a:p>
          <a:pPr>
            <a:buFontTx/>
            <a:buNone/>
          </a:pPr>
          <a:r>
            <a:rPr lang="en-US" sz="2800" b="1"/>
            <a:t>DLI Achievement Rate</a:t>
          </a:r>
          <a:endParaRPr lang="en-US" sz="2800" b="1">
            <a:highlight>
              <a:srgbClr val="FFFF00"/>
            </a:highlight>
          </a:endParaRPr>
        </a:p>
      </dgm:t>
    </dgm:pt>
    <dgm:pt modelId="{530C2050-67B9-4CB5-AEA6-89141002D70B}" type="sibTrans" cxnId="{D9E73B96-EDF5-4A87-B56F-382F6B5F83C8}">
      <dgm:prSet/>
      <dgm:spPr/>
      <dgm:t>
        <a:bodyPr/>
        <a:lstStyle/>
        <a:p>
          <a:endParaRPr lang="en-US"/>
        </a:p>
      </dgm:t>
    </dgm:pt>
    <dgm:pt modelId="{FBF91DF4-98FF-47EF-8DD7-18F64468C1B1}" type="parTrans" cxnId="{D9E73B96-EDF5-4A87-B56F-382F6B5F83C8}">
      <dgm:prSet/>
      <dgm:spPr/>
      <dgm:t>
        <a:bodyPr/>
        <a:lstStyle/>
        <a:p>
          <a:endParaRPr lang="en-US"/>
        </a:p>
      </dgm:t>
    </dgm:pt>
    <dgm:pt modelId="{9FED7BC1-52FE-4382-BD8A-302501A73F77}">
      <dgm:prSet phldrT="[Text]" custT="1"/>
      <dgm:spPr/>
      <dgm:t>
        <a:bodyPr/>
        <a:lstStyle/>
        <a:p>
          <a:r>
            <a:rPr lang="en-US" sz="2800" b="1" dirty="0"/>
            <a:t>83%</a:t>
          </a:r>
        </a:p>
      </dgm:t>
    </dgm:pt>
    <dgm:pt modelId="{526998C3-F484-4563-B015-FF3D85FC257A}" type="parTrans" cxnId="{AA324F37-C303-4A73-8ADD-31BE76E566B7}">
      <dgm:prSet/>
      <dgm:spPr/>
      <dgm:t>
        <a:bodyPr/>
        <a:lstStyle/>
        <a:p>
          <a:endParaRPr lang="en-US"/>
        </a:p>
      </dgm:t>
    </dgm:pt>
    <dgm:pt modelId="{336D0F1F-8285-4CF0-B2CD-91430CD750A3}" type="sibTrans" cxnId="{AA324F37-C303-4A73-8ADD-31BE76E566B7}">
      <dgm:prSet/>
      <dgm:spPr/>
      <dgm:t>
        <a:bodyPr/>
        <a:lstStyle/>
        <a:p>
          <a:endParaRPr lang="en-US"/>
        </a:p>
      </dgm:t>
    </dgm:pt>
    <dgm:pt modelId="{5BFCD1E7-CDE1-42C5-847D-F8878D9D3C34}">
      <dgm:prSet phldrT="[Text]" custT="1"/>
      <dgm:spPr/>
      <dgm:t>
        <a:bodyPr/>
        <a:lstStyle/>
        <a:p>
          <a:pPr>
            <a:buFontTx/>
            <a:buNone/>
          </a:pPr>
          <a:r>
            <a:rPr lang="en-US" sz="2800" b="1">
              <a:latin typeface="Calibri" panose="020F0502020204030204"/>
              <a:ea typeface="+mn-ea"/>
              <a:cs typeface="+mn-cs"/>
            </a:rPr>
            <a:t>75%</a:t>
          </a:r>
          <a:endParaRPr lang="en-US" sz="2800" b="1"/>
        </a:p>
      </dgm:t>
    </dgm:pt>
    <dgm:pt modelId="{81597BBF-865C-45E5-80F9-46B28EE1CB20}" type="parTrans" cxnId="{C895F662-F925-4F5D-8071-3B2C6D526A0B}">
      <dgm:prSet/>
      <dgm:spPr/>
      <dgm:t>
        <a:bodyPr/>
        <a:lstStyle/>
        <a:p>
          <a:endParaRPr lang="en-US"/>
        </a:p>
      </dgm:t>
    </dgm:pt>
    <dgm:pt modelId="{C5698184-97E7-4D8B-B6AE-1E41E9EC2DB8}" type="sibTrans" cxnId="{C895F662-F925-4F5D-8071-3B2C6D526A0B}">
      <dgm:prSet/>
      <dgm:spPr/>
      <dgm:t>
        <a:bodyPr/>
        <a:lstStyle/>
        <a:p>
          <a:endParaRPr lang="en-US"/>
        </a:p>
      </dgm:t>
    </dgm:pt>
    <dgm:pt modelId="{ABD67B0B-CD06-4451-AFCD-33CB73747982}">
      <dgm:prSet phldrT="[Text]" custT="1"/>
      <dgm:spPr/>
      <dgm:t>
        <a:bodyPr/>
        <a:lstStyle/>
        <a:p>
          <a:pPr>
            <a:buFontTx/>
            <a:buNone/>
          </a:pPr>
          <a:r>
            <a:rPr lang="en-US" sz="2800" b="1"/>
            <a:t>Current Disbursement Rate</a:t>
          </a:r>
        </a:p>
      </dgm:t>
    </dgm:pt>
    <dgm:pt modelId="{77F908F7-C406-4946-AC94-F6662C92D247}" type="parTrans" cxnId="{E3C820A5-A7A1-4625-8CB1-E44270F3695B}">
      <dgm:prSet/>
      <dgm:spPr/>
      <dgm:t>
        <a:bodyPr/>
        <a:lstStyle/>
        <a:p>
          <a:endParaRPr lang="en-US"/>
        </a:p>
      </dgm:t>
    </dgm:pt>
    <dgm:pt modelId="{DF139038-9DCC-4794-BFAE-9C8AA52D76E8}" type="sibTrans" cxnId="{E3C820A5-A7A1-4625-8CB1-E44270F3695B}">
      <dgm:prSet/>
      <dgm:spPr/>
      <dgm:t>
        <a:bodyPr/>
        <a:lstStyle/>
        <a:p>
          <a:endParaRPr lang="en-US"/>
        </a:p>
      </dgm:t>
    </dgm:pt>
    <dgm:pt modelId="{9538027D-FFD9-4A30-BF07-D79A85313342}">
      <dgm:prSet phldrT="[Text]" custT="1"/>
      <dgm:spPr/>
      <dgm:t>
        <a:bodyPr/>
        <a:lstStyle/>
        <a:p>
          <a:pPr>
            <a:buFontTx/>
            <a:buNone/>
          </a:pPr>
          <a:r>
            <a:rPr lang="en-US" sz="2800" b="1"/>
            <a:t>83%</a:t>
          </a:r>
        </a:p>
      </dgm:t>
    </dgm:pt>
    <dgm:pt modelId="{24FEC437-922F-4B2D-900F-47EC6FEDCF25}" type="parTrans" cxnId="{871C3EDE-A644-4B49-87AA-49389795B9A2}">
      <dgm:prSet/>
      <dgm:spPr/>
      <dgm:t>
        <a:bodyPr/>
        <a:lstStyle/>
        <a:p>
          <a:endParaRPr lang="en-US"/>
        </a:p>
      </dgm:t>
    </dgm:pt>
    <dgm:pt modelId="{944BC8C5-F1DF-4E0D-807D-6D06120A1C8B}" type="sibTrans" cxnId="{871C3EDE-A644-4B49-87AA-49389795B9A2}">
      <dgm:prSet/>
      <dgm:spPr/>
      <dgm:t>
        <a:bodyPr/>
        <a:lstStyle/>
        <a:p>
          <a:endParaRPr lang="en-US"/>
        </a:p>
      </dgm:t>
    </dgm:pt>
    <dgm:pt modelId="{FEF26ADF-CD4B-494D-B7B9-E089C880377A}">
      <dgm:prSet phldrT="[Text]" custT="1"/>
      <dgm:spPr/>
      <dgm:t>
        <a:bodyPr/>
        <a:lstStyle/>
        <a:p>
          <a:pPr>
            <a:buFontTx/>
            <a:buNone/>
          </a:pPr>
          <a:r>
            <a:rPr lang="en-US" sz="2800" b="1"/>
            <a:t>Anticipated Disbursement Rate </a:t>
          </a:r>
          <a:r>
            <a:rPr lang="en-US" sz="2400" b="0"/>
            <a:t>($4.8 million by Nov. 30)</a:t>
          </a:r>
          <a:endParaRPr lang="en-US" sz="2800" b="0"/>
        </a:p>
      </dgm:t>
    </dgm:pt>
    <dgm:pt modelId="{ED54BEF7-0682-4EF6-A4BD-290B766A6A09}" type="parTrans" cxnId="{EBE06D4A-6C90-4C10-A747-AD9EAE58A20F}">
      <dgm:prSet/>
      <dgm:spPr/>
      <dgm:t>
        <a:bodyPr/>
        <a:lstStyle/>
        <a:p>
          <a:endParaRPr lang="en-US"/>
        </a:p>
      </dgm:t>
    </dgm:pt>
    <dgm:pt modelId="{3F3BAD7D-5DE8-433B-A6A7-FFD07A778B07}" type="sibTrans" cxnId="{EBE06D4A-6C90-4C10-A747-AD9EAE58A20F}">
      <dgm:prSet/>
      <dgm:spPr/>
      <dgm:t>
        <a:bodyPr/>
        <a:lstStyle/>
        <a:p>
          <a:endParaRPr lang="en-US"/>
        </a:p>
      </dgm:t>
    </dgm:pt>
    <dgm:pt modelId="{C1214889-3B59-4FAB-9D09-729AC9BB6D46}" type="pres">
      <dgm:prSet presAssocID="{72AEB77D-1F18-432B-B18D-4F0E504F1D73}" presName="Name0" presStyleCnt="0">
        <dgm:presLayoutVars>
          <dgm:chMax/>
          <dgm:chPref val="3"/>
          <dgm:dir/>
          <dgm:animOne val="branch"/>
          <dgm:animLvl val="lvl"/>
        </dgm:presLayoutVars>
      </dgm:prSet>
      <dgm:spPr/>
    </dgm:pt>
    <dgm:pt modelId="{7301CE68-6816-497C-869E-E857C267682A}" type="pres">
      <dgm:prSet presAssocID="{5BFCD1E7-CDE1-42C5-847D-F8878D9D3C34}" presName="composite" presStyleCnt="0"/>
      <dgm:spPr/>
    </dgm:pt>
    <dgm:pt modelId="{B419FE10-5460-4850-A737-640C2B11D218}" type="pres">
      <dgm:prSet presAssocID="{5BFCD1E7-CDE1-42C5-847D-F8878D9D3C34}" presName="FirstChild" presStyleLbl="revTx" presStyleIdx="0" presStyleCnt="4">
        <dgm:presLayoutVars>
          <dgm:chMax val="0"/>
          <dgm:chPref val="0"/>
          <dgm:bulletEnabled val="1"/>
        </dgm:presLayoutVars>
      </dgm:prSet>
      <dgm:spPr/>
    </dgm:pt>
    <dgm:pt modelId="{96DF157E-ACE7-44FC-BA95-9E1C6E3776EA}" type="pres">
      <dgm:prSet presAssocID="{5BFCD1E7-CDE1-42C5-847D-F8878D9D3C34}" presName="Parent" presStyleLbl="alignNode1" presStyleIdx="0" presStyleCnt="4">
        <dgm:presLayoutVars>
          <dgm:chMax val="3"/>
          <dgm:chPref val="3"/>
          <dgm:bulletEnabled val="1"/>
        </dgm:presLayoutVars>
      </dgm:prSet>
      <dgm:spPr/>
    </dgm:pt>
    <dgm:pt modelId="{EC689450-C4C9-4B77-8217-CCACFFB5AA21}" type="pres">
      <dgm:prSet presAssocID="{5BFCD1E7-CDE1-42C5-847D-F8878D9D3C34}" presName="Accent" presStyleLbl="parChTrans1D1" presStyleIdx="0" presStyleCnt="4"/>
      <dgm:spPr/>
    </dgm:pt>
    <dgm:pt modelId="{3EF65230-B14C-4727-A4D4-BCFABC828E6B}" type="pres">
      <dgm:prSet presAssocID="{C5698184-97E7-4D8B-B6AE-1E41E9EC2DB8}" presName="sibTrans" presStyleCnt="0"/>
      <dgm:spPr/>
    </dgm:pt>
    <dgm:pt modelId="{E3D362E4-36A9-4D9E-97A0-05DADF014D89}" type="pres">
      <dgm:prSet presAssocID="{9538027D-FFD9-4A30-BF07-D79A85313342}" presName="composite" presStyleCnt="0"/>
      <dgm:spPr/>
    </dgm:pt>
    <dgm:pt modelId="{9C7C504F-5CDD-4DAD-996B-C08F2327FAFD}" type="pres">
      <dgm:prSet presAssocID="{9538027D-FFD9-4A30-BF07-D79A85313342}" presName="FirstChild" presStyleLbl="revTx" presStyleIdx="1" presStyleCnt="4">
        <dgm:presLayoutVars>
          <dgm:chMax val="0"/>
          <dgm:chPref val="0"/>
          <dgm:bulletEnabled val="1"/>
        </dgm:presLayoutVars>
      </dgm:prSet>
      <dgm:spPr/>
    </dgm:pt>
    <dgm:pt modelId="{EF27967E-6FE5-47B2-AA62-6AFFB475D1D8}" type="pres">
      <dgm:prSet presAssocID="{9538027D-FFD9-4A30-BF07-D79A85313342}" presName="Parent" presStyleLbl="alignNode1" presStyleIdx="1" presStyleCnt="4">
        <dgm:presLayoutVars>
          <dgm:chMax val="3"/>
          <dgm:chPref val="3"/>
          <dgm:bulletEnabled val="1"/>
        </dgm:presLayoutVars>
      </dgm:prSet>
      <dgm:spPr/>
    </dgm:pt>
    <dgm:pt modelId="{5CC3FCB3-12E5-4EF5-8C28-ADE0E27322E9}" type="pres">
      <dgm:prSet presAssocID="{9538027D-FFD9-4A30-BF07-D79A85313342}" presName="Accent" presStyleLbl="parChTrans1D1" presStyleIdx="1" presStyleCnt="4"/>
      <dgm:spPr/>
    </dgm:pt>
    <dgm:pt modelId="{5394C0B3-22CD-4A79-AB41-80A89AFB50AA}" type="pres">
      <dgm:prSet presAssocID="{944BC8C5-F1DF-4E0D-807D-6D06120A1C8B}" presName="sibTrans" presStyleCnt="0"/>
      <dgm:spPr/>
    </dgm:pt>
    <dgm:pt modelId="{A31FD0A6-D9EF-4F37-A9C6-ED9AD43B9677}" type="pres">
      <dgm:prSet presAssocID="{9FED7BC1-52FE-4382-BD8A-302501A73F77}" presName="composite" presStyleCnt="0"/>
      <dgm:spPr/>
    </dgm:pt>
    <dgm:pt modelId="{9CEF81E1-8F51-445A-A63A-6F76C9E8B2BD}" type="pres">
      <dgm:prSet presAssocID="{9FED7BC1-52FE-4382-BD8A-302501A73F77}" presName="FirstChild" presStyleLbl="revTx" presStyleIdx="2" presStyleCnt="4">
        <dgm:presLayoutVars>
          <dgm:chMax val="0"/>
          <dgm:chPref val="0"/>
          <dgm:bulletEnabled val="1"/>
        </dgm:presLayoutVars>
      </dgm:prSet>
      <dgm:spPr/>
    </dgm:pt>
    <dgm:pt modelId="{B83AA389-852F-43C1-A5FE-CCD141F1A82B}" type="pres">
      <dgm:prSet presAssocID="{9FED7BC1-52FE-4382-BD8A-302501A73F77}" presName="Parent" presStyleLbl="alignNode1" presStyleIdx="2" presStyleCnt="4">
        <dgm:presLayoutVars>
          <dgm:chMax val="3"/>
          <dgm:chPref val="3"/>
          <dgm:bulletEnabled val="1"/>
        </dgm:presLayoutVars>
      </dgm:prSet>
      <dgm:spPr/>
    </dgm:pt>
    <dgm:pt modelId="{5CDDE6B9-2981-4133-9A6D-189B2DF8DF91}" type="pres">
      <dgm:prSet presAssocID="{9FED7BC1-52FE-4382-BD8A-302501A73F77}" presName="Accent" presStyleLbl="parChTrans1D1" presStyleIdx="2" presStyleCnt="4"/>
      <dgm:spPr/>
    </dgm:pt>
    <dgm:pt modelId="{AE1F188A-3830-42AA-A154-7768E5EF26B4}" type="pres">
      <dgm:prSet presAssocID="{336D0F1F-8285-4CF0-B2CD-91430CD750A3}" presName="sibTrans" presStyleCnt="0"/>
      <dgm:spPr/>
    </dgm:pt>
    <dgm:pt modelId="{9B800239-7716-4D98-947D-0C3E051C6645}" type="pres">
      <dgm:prSet presAssocID="{FF163BDF-38DE-47E7-9CD3-EB357B66BF61}" presName="composite" presStyleCnt="0"/>
      <dgm:spPr/>
    </dgm:pt>
    <dgm:pt modelId="{778BD2D1-F379-43B1-99ED-79133F6FF5EC}" type="pres">
      <dgm:prSet presAssocID="{FF163BDF-38DE-47E7-9CD3-EB357B66BF61}" presName="FirstChild" presStyleLbl="revTx" presStyleIdx="3" presStyleCnt="4">
        <dgm:presLayoutVars>
          <dgm:chMax val="0"/>
          <dgm:chPref val="0"/>
          <dgm:bulletEnabled val="1"/>
        </dgm:presLayoutVars>
      </dgm:prSet>
      <dgm:spPr/>
    </dgm:pt>
    <dgm:pt modelId="{E30AB5B3-C8A5-41A8-BC27-B75D51BE0D43}" type="pres">
      <dgm:prSet presAssocID="{FF163BDF-38DE-47E7-9CD3-EB357B66BF61}" presName="Parent" presStyleLbl="alignNode1" presStyleIdx="3" presStyleCnt="4">
        <dgm:presLayoutVars>
          <dgm:chMax val="3"/>
          <dgm:chPref val="3"/>
          <dgm:bulletEnabled val="1"/>
        </dgm:presLayoutVars>
      </dgm:prSet>
      <dgm:spPr/>
    </dgm:pt>
    <dgm:pt modelId="{F28139EA-8751-4B59-9BED-88FA126C61CE}" type="pres">
      <dgm:prSet presAssocID="{FF163BDF-38DE-47E7-9CD3-EB357B66BF61}" presName="Accent" presStyleLbl="parChTrans1D1" presStyleIdx="3" presStyleCnt="4"/>
      <dgm:spPr/>
    </dgm:pt>
  </dgm:ptLst>
  <dgm:cxnLst>
    <dgm:cxn modelId="{35515D06-2941-4BE4-8B5E-8C82DCDADC72}" type="presOf" srcId="{72AEB77D-1F18-432B-B18D-4F0E504F1D73}" destId="{C1214889-3B59-4FAB-9D09-729AC9BB6D46}" srcOrd="0" destOrd="0" presId="urn:microsoft.com/office/officeart/2011/layout/TabList"/>
    <dgm:cxn modelId="{DE47C01D-77CD-4334-8EE7-FBCB8E208B54}" srcId="{72AEB77D-1F18-432B-B18D-4F0E504F1D73}" destId="{FF163BDF-38DE-47E7-9CD3-EB357B66BF61}" srcOrd="3" destOrd="0" parTransId="{27F15C13-93D3-423E-931F-3E28EE662F43}" sibTransId="{1C5059C3-57DB-40AA-91A9-BC3B6A081DEF}"/>
    <dgm:cxn modelId="{CD35D427-1E67-4174-8940-607B126D3A45}" type="presOf" srcId="{FF163BDF-38DE-47E7-9CD3-EB357B66BF61}" destId="{E30AB5B3-C8A5-41A8-BC27-B75D51BE0D43}" srcOrd="0" destOrd="0" presId="urn:microsoft.com/office/officeart/2011/layout/TabList"/>
    <dgm:cxn modelId="{AA324F37-C303-4A73-8ADD-31BE76E566B7}" srcId="{72AEB77D-1F18-432B-B18D-4F0E504F1D73}" destId="{9FED7BC1-52FE-4382-BD8A-302501A73F77}" srcOrd="2" destOrd="0" parTransId="{526998C3-F484-4563-B015-FF3D85FC257A}" sibTransId="{336D0F1F-8285-4CF0-B2CD-91430CD750A3}"/>
    <dgm:cxn modelId="{EBE06D4A-6C90-4C10-A747-AD9EAE58A20F}" srcId="{9538027D-FFD9-4A30-BF07-D79A85313342}" destId="{FEF26ADF-CD4B-494D-B7B9-E089C880377A}" srcOrd="0" destOrd="0" parTransId="{ED54BEF7-0682-4EF6-A4BD-290B766A6A09}" sibTransId="{3F3BAD7D-5DE8-433B-A6A7-FFD07A778B07}"/>
    <dgm:cxn modelId="{3589504C-CCF4-402B-B9AF-796BF72C21BB}" type="presOf" srcId="{879E5CB8-2EC1-4F23-8E18-D61BF36AF099}" destId="{778BD2D1-F379-43B1-99ED-79133F6FF5EC}" srcOrd="0" destOrd="0" presId="urn:microsoft.com/office/officeart/2011/layout/TabList"/>
    <dgm:cxn modelId="{C895F662-F925-4F5D-8071-3B2C6D526A0B}" srcId="{72AEB77D-1F18-432B-B18D-4F0E504F1D73}" destId="{5BFCD1E7-CDE1-42C5-847D-F8878D9D3C34}" srcOrd="0" destOrd="0" parTransId="{81597BBF-865C-45E5-80F9-46B28EE1CB20}" sibTransId="{C5698184-97E7-4D8B-B6AE-1E41E9EC2DB8}"/>
    <dgm:cxn modelId="{9C583190-4C13-4EBC-A5F6-B3ADB86CF430}" type="presOf" srcId="{31A4A1F6-9E6D-48BF-AD0E-522035EDF446}" destId="{9CEF81E1-8F51-445A-A63A-6F76C9E8B2BD}" srcOrd="0" destOrd="0" presId="urn:microsoft.com/office/officeart/2011/layout/TabList"/>
    <dgm:cxn modelId="{D9E73B96-EDF5-4A87-B56F-382F6B5F83C8}" srcId="{9FED7BC1-52FE-4382-BD8A-302501A73F77}" destId="{31A4A1F6-9E6D-48BF-AD0E-522035EDF446}" srcOrd="0" destOrd="0" parTransId="{FBF91DF4-98FF-47EF-8DD7-18F64468C1B1}" sibTransId="{530C2050-67B9-4CB5-AEA6-89141002D70B}"/>
    <dgm:cxn modelId="{9A00B096-FF81-444C-B461-4F4F8A4EE4A0}" type="presOf" srcId="{5BFCD1E7-CDE1-42C5-847D-F8878D9D3C34}" destId="{96DF157E-ACE7-44FC-BA95-9E1C6E3776EA}" srcOrd="0" destOrd="0" presId="urn:microsoft.com/office/officeart/2011/layout/TabList"/>
    <dgm:cxn modelId="{D8654C9E-7066-44EF-80E8-95DA69F6D0C5}" type="presOf" srcId="{ABD67B0B-CD06-4451-AFCD-33CB73747982}" destId="{B419FE10-5460-4850-A737-640C2B11D218}" srcOrd="0" destOrd="0" presId="urn:microsoft.com/office/officeart/2011/layout/TabList"/>
    <dgm:cxn modelId="{E3C820A5-A7A1-4625-8CB1-E44270F3695B}" srcId="{5BFCD1E7-CDE1-42C5-847D-F8878D9D3C34}" destId="{ABD67B0B-CD06-4451-AFCD-33CB73747982}" srcOrd="0" destOrd="0" parTransId="{77F908F7-C406-4946-AC94-F6662C92D247}" sibTransId="{DF139038-9DCC-4794-BFAE-9C8AA52D76E8}"/>
    <dgm:cxn modelId="{3F665DB1-6696-4CB3-8BF8-09915C0C00CD}" srcId="{FF163BDF-38DE-47E7-9CD3-EB357B66BF61}" destId="{879E5CB8-2EC1-4F23-8E18-D61BF36AF099}" srcOrd="0" destOrd="0" parTransId="{3F2E6C24-6819-4148-8722-08CA201E9DFD}" sibTransId="{867434FD-D872-4566-B527-1A16959D160A}"/>
    <dgm:cxn modelId="{835F5BC3-114F-4A72-9D69-7EB609C9ECFB}" type="presOf" srcId="{9538027D-FFD9-4A30-BF07-D79A85313342}" destId="{EF27967E-6FE5-47B2-AA62-6AFFB475D1D8}" srcOrd="0" destOrd="0" presId="urn:microsoft.com/office/officeart/2011/layout/TabList"/>
    <dgm:cxn modelId="{871C3EDE-A644-4B49-87AA-49389795B9A2}" srcId="{72AEB77D-1F18-432B-B18D-4F0E504F1D73}" destId="{9538027D-FFD9-4A30-BF07-D79A85313342}" srcOrd="1" destOrd="0" parTransId="{24FEC437-922F-4B2D-900F-47EC6FEDCF25}" sibTransId="{944BC8C5-F1DF-4E0D-807D-6D06120A1C8B}"/>
    <dgm:cxn modelId="{6396BFEB-68D8-406F-89A7-1F94481F6DDA}" type="presOf" srcId="{FEF26ADF-CD4B-494D-B7B9-E089C880377A}" destId="{9C7C504F-5CDD-4DAD-996B-C08F2327FAFD}" srcOrd="0" destOrd="0" presId="urn:microsoft.com/office/officeart/2011/layout/TabList"/>
    <dgm:cxn modelId="{B72A87EE-AD75-4918-8925-B17DD8D32756}" type="presOf" srcId="{9FED7BC1-52FE-4382-BD8A-302501A73F77}" destId="{B83AA389-852F-43C1-A5FE-CCD141F1A82B}" srcOrd="0" destOrd="0" presId="urn:microsoft.com/office/officeart/2011/layout/TabList"/>
    <dgm:cxn modelId="{49FEAC70-DA78-4872-BC3D-E179FB5ECF53}" type="presParOf" srcId="{C1214889-3B59-4FAB-9D09-729AC9BB6D46}" destId="{7301CE68-6816-497C-869E-E857C267682A}" srcOrd="0" destOrd="0" presId="urn:microsoft.com/office/officeart/2011/layout/TabList"/>
    <dgm:cxn modelId="{1752E723-3DFC-40F2-9267-12C6DFFEADC9}" type="presParOf" srcId="{7301CE68-6816-497C-869E-E857C267682A}" destId="{B419FE10-5460-4850-A737-640C2B11D218}" srcOrd="0" destOrd="0" presId="urn:microsoft.com/office/officeart/2011/layout/TabList"/>
    <dgm:cxn modelId="{7F58C2B4-D281-4DE3-9941-C12E3B853021}" type="presParOf" srcId="{7301CE68-6816-497C-869E-E857C267682A}" destId="{96DF157E-ACE7-44FC-BA95-9E1C6E3776EA}" srcOrd="1" destOrd="0" presId="urn:microsoft.com/office/officeart/2011/layout/TabList"/>
    <dgm:cxn modelId="{22AB4747-F9AA-4945-B8B1-7BC524F19907}" type="presParOf" srcId="{7301CE68-6816-497C-869E-E857C267682A}" destId="{EC689450-C4C9-4B77-8217-CCACFFB5AA21}" srcOrd="2" destOrd="0" presId="urn:microsoft.com/office/officeart/2011/layout/TabList"/>
    <dgm:cxn modelId="{B21E2F89-60F6-4AAC-A0B5-45320C58B5E1}" type="presParOf" srcId="{C1214889-3B59-4FAB-9D09-729AC9BB6D46}" destId="{3EF65230-B14C-4727-A4D4-BCFABC828E6B}" srcOrd="1" destOrd="0" presId="urn:microsoft.com/office/officeart/2011/layout/TabList"/>
    <dgm:cxn modelId="{4F648E92-35FD-4C3D-B89B-BDEE06838347}" type="presParOf" srcId="{C1214889-3B59-4FAB-9D09-729AC9BB6D46}" destId="{E3D362E4-36A9-4D9E-97A0-05DADF014D89}" srcOrd="2" destOrd="0" presId="urn:microsoft.com/office/officeart/2011/layout/TabList"/>
    <dgm:cxn modelId="{B3AF671B-3FFA-4D69-BA8C-6103C5CC1F26}" type="presParOf" srcId="{E3D362E4-36A9-4D9E-97A0-05DADF014D89}" destId="{9C7C504F-5CDD-4DAD-996B-C08F2327FAFD}" srcOrd="0" destOrd="0" presId="urn:microsoft.com/office/officeart/2011/layout/TabList"/>
    <dgm:cxn modelId="{E8397604-8374-473F-944D-7AA964624FAF}" type="presParOf" srcId="{E3D362E4-36A9-4D9E-97A0-05DADF014D89}" destId="{EF27967E-6FE5-47B2-AA62-6AFFB475D1D8}" srcOrd="1" destOrd="0" presId="urn:microsoft.com/office/officeart/2011/layout/TabList"/>
    <dgm:cxn modelId="{86F9A01A-AD59-4EC1-B349-7E362B9523E4}" type="presParOf" srcId="{E3D362E4-36A9-4D9E-97A0-05DADF014D89}" destId="{5CC3FCB3-12E5-4EF5-8C28-ADE0E27322E9}" srcOrd="2" destOrd="0" presId="urn:microsoft.com/office/officeart/2011/layout/TabList"/>
    <dgm:cxn modelId="{C631ACAF-2613-43E5-926A-603E9D259D27}" type="presParOf" srcId="{C1214889-3B59-4FAB-9D09-729AC9BB6D46}" destId="{5394C0B3-22CD-4A79-AB41-80A89AFB50AA}" srcOrd="3" destOrd="0" presId="urn:microsoft.com/office/officeart/2011/layout/TabList"/>
    <dgm:cxn modelId="{7DF54426-69E3-46B7-BD25-BFFCF00DB110}" type="presParOf" srcId="{C1214889-3B59-4FAB-9D09-729AC9BB6D46}" destId="{A31FD0A6-D9EF-4F37-A9C6-ED9AD43B9677}" srcOrd="4" destOrd="0" presId="urn:microsoft.com/office/officeart/2011/layout/TabList"/>
    <dgm:cxn modelId="{C7AAE065-1125-40EB-9DAE-949129DC8338}" type="presParOf" srcId="{A31FD0A6-D9EF-4F37-A9C6-ED9AD43B9677}" destId="{9CEF81E1-8F51-445A-A63A-6F76C9E8B2BD}" srcOrd="0" destOrd="0" presId="urn:microsoft.com/office/officeart/2011/layout/TabList"/>
    <dgm:cxn modelId="{955046E3-8302-4B76-8971-046993A9F7C0}" type="presParOf" srcId="{A31FD0A6-D9EF-4F37-A9C6-ED9AD43B9677}" destId="{B83AA389-852F-43C1-A5FE-CCD141F1A82B}" srcOrd="1" destOrd="0" presId="urn:microsoft.com/office/officeart/2011/layout/TabList"/>
    <dgm:cxn modelId="{7CAF2834-BA57-4723-9929-B660D717DADA}" type="presParOf" srcId="{A31FD0A6-D9EF-4F37-A9C6-ED9AD43B9677}" destId="{5CDDE6B9-2981-4133-9A6D-189B2DF8DF91}" srcOrd="2" destOrd="0" presId="urn:microsoft.com/office/officeart/2011/layout/TabList"/>
    <dgm:cxn modelId="{124DA657-34AE-4E52-8361-33891B8D7036}" type="presParOf" srcId="{C1214889-3B59-4FAB-9D09-729AC9BB6D46}" destId="{AE1F188A-3830-42AA-A154-7768E5EF26B4}" srcOrd="5" destOrd="0" presId="urn:microsoft.com/office/officeart/2011/layout/TabList"/>
    <dgm:cxn modelId="{D047792F-2CBF-4A32-9092-2E6C026B4912}" type="presParOf" srcId="{C1214889-3B59-4FAB-9D09-729AC9BB6D46}" destId="{9B800239-7716-4D98-947D-0C3E051C6645}" srcOrd="6" destOrd="0" presId="urn:microsoft.com/office/officeart/2011/layout/TabList"/>
    <dgm:cxn modelId="{FB586FC7-C203-4DB2-9E58-20A23D67D0A4}" type="presParOf" srcId="{9B800239-7716-4D98-947D-0C3E051C6645}" destId="{778BD2D1-F379-43B1-99ED-79133F6FF5EC}" srcOrd="0" destOrd="0" presId="urn:microsoft.com/office/officeart/2011/layout/TabList"/>
    <dgm:cxn modelId="{68259FFB-7DCF-442E-95D2-B36A5E99A5CF}" type="presParOf" srcId="{9B800239-7716-4D98-947D-0C3E051C6645}" destId="{E30AB5B3-C8A5-41A8-BC27-B75D51BE0D43}" srcOrd="1" destOrd="0" presId="urn:microsoft.com/office/officeart/2011/layout/TabList"/>
    <dgm:cxn modelId="{9FAC88CC-6015-46F3-892D-256CD5737B30}" type="presParOf" srcId="{9B800239-7716-4D98-947D-0C3E051C6645}" destId="{F28139EA-8751-4B59-9BED-88FA126C61CE}"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AFF3D-52DB-456B-B783-9581201B9EF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4B84621-882D-495E-84B7-11BFD76D76BD}">
      <dgm:prSet phldrT="[Text]" custT="1"/>
      <dgm:spPr/>
      <dgm:t>
        <a:bodyPr/>
        <a:lstStyle/>
        <a:p>
          <a:pPr>
            <a:lnSpc>
              <a:spcPct val="100000"/>
            </a:lnSpc>
          </a:pPr>
          <a:r>
            <a:rPr lang="en-GH" sz="1800" dirty="0">
              <a:latin typeface="Times New Roman" panose="02020603050405020304" pitchFamily="18" charset="0"/>
              <a:cs typeface="Times New Roman" panose="02020603050405020304" pitchFamily="18" charset="0"/>
            </a:rPr>
            <a:t>Slow Procurement processes</a:t>
          </a:r>
          <a:endParaRPr lang="en-US" sz="1800" dirty="0">
            <a:latin typeface="Times New Roman" panose="02020603050405020304" pitchFamily="18" charset="0"/>
            <a:cs typeface="Times New Roman" panose="02020603050405020304" pitchFamily="18" charset="0"/>
          </a:endParaRPr>
        </a:p>
      </dgm:t>
    </dgm:pt>
    <dgm:pt modelId="{74EABB3C-B0CC-44E0-BD1E-B1786088A9FA}" type="sibTrans" cxnId="{3AA14DEA-458E-413E-B128-C6FD707C82D6}">
      <dgm:prSet/>
      <dgm:spPr/>
      <dgm:t>
        <a:bodyPr/>
        <a:lstStyle/>
        <a:p>
          <a:endParaRPr lang="en-US"/>
        </a:p>
      </dgm:t>
    </dgm:pt>
    <dgm:pt modelId="{CB333484-2436-41AE-AF4A-95630C697869}" type="parTrans" cxnId="{3AA14DEA-458E-413E-B128-C6FD707C82D6}">
      <dgm:prSet/>
      <dgm:spPr/>
      <dgm:t>
        <a:bodyPr/>
        <a:lstStyle/>
        <a:p>
          <a:endParaRPr lang="en-US"/>
        </a:p>
      </dgm:t>
    </dgm:pt>
    <dgm:pt modelId="{25E67951-C85F-4125-B6C6-7F61B67E0EAB}">
      <dgm:prSet phldrT="[Text]" custT="1"/>
      <dgm:spPr/>
      <dgm:t>
        <a:bodyPr/>
        <a:lstStyle/>
        <a:p>
          <a:r>
            <a:rPr lang="en-US" sz="1800" dirty="0"/>
            <a:t>Challenges</a:t>
          </a:r>
          <a:endParaRPr lang="en-US" sz="1600" dirty="0"/>
        </a:p>
      </dgm:t>
    </dgm:pt>
    <dgm:pt modelId="{5364AA4A-8B95-43A7-8781-47962FFF6EF4}" type="sibTrans" cxnId="{B7902063-E2A7-4050-9520-C75D666E901E}">
      <dgm:prSet/>
      <dgm:spPr/>
      <dgm:t>
        <a:bodyPr/>
        <a:lstStyle/>
        <a:p>
          <a:endParaRPr lang="en-US"/>
        </a:p>
      </dgm:t>
    </dgm:pt>
    <dgm:pt modelId="{05A8492E-4E74-4A02-B05B-0B87C30E3687}" type="parTrans" cxnId="{B7902063-E2A7-4050-9520-C75D666E901E}">
      <dgm:prSet/>
      <dgm:spPr/>
      <dgm:t>
        <a:bodyPr/>
        <a:lstStyle/>
        <a:p>
          <a:endParaRPr lang="en-US"/>
        </a:p>
      </dgm:t>
    </dgm:pt>
    <dgm:pt modelId="{364991C1-817C-8648-994E-D8E74B5CC178}">
      <dgm:prSet phldrT="[Tex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Slow progress in DLI 5.3 (Entrepreneurship), DLI 6.2 (Functioning Audit Committee Units) in all centers</a:t>
          </a:r>
        </a:p>
      </dgm:t>
    </dgm:pt>
    <dgm:pt modelId="{31F081E7-FD96-7E47-9901-273C7A846E36}" type="parTrans" cxnId="{DE3148FF-EA95-9947-BA82-B9B6696154FD}">
      <dgm:prSet/>
      <dgm:spPr/>
      <dgm:t>
        <a:bodyPr/>
        <a:lstStyle/>
        <a:p>
          <a:endParaRPr lang="en-GB"/>
        </a:p>
      </dgm:t>
    </dgm:pt>
    <dgm:pt modelId="{A7F0EC3A-D242-B445-8A20-FFF4D23F5827}" type="sibTrans" cxnId="{DE3148FF-EA95-9947-BA82-B9B6696154FD}">
      <dgm:prSet/>
      <dgm:spPr/>
      <dgm:t>
        <a:bodyPr/>
        <a:lstStyle/>
        <a:p>
          <a:endParaRPr lang="en-GB"/>
        </a:p>
      </dgm:t>
    </dgm:pt>
    <dgm:pt modelId="{C63C49CE-931F-E34F-8E1E-7ED9114FE5E6}">
      <dgm:prSet phldrT="[Tex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Apart from TRECK and RCEES, no </a:t>
          </a:r>
          <a:r>
            <a:rPr lang="en-US" sz="1800" dirty="0" err="1">
              <a:latin typeface="Times New Roman" panose="02020603050405020304" pitchFamily="18" charset="0"/>
              <a:cs typeface="Times New Roman" panose="02020603050405020304" pitchFamily="18" charset="0"/>
            </a:rPr>
            <a:t>centre</a:t>
          </a:r>
          <a:r>
            <a:rPr lang="en-US" sz="1800" dirty="0">
              <a:latin typeface="Times New Roman" panose="02020603050405020304" pitchFamily="18" charset="0"/>
              <a:cs typeface="Times New Roman" panose="02020603050405020304" pitchFamily="18" charset="0"/>
            </a:rPr>
            <a:t> has achieved any results in DLI 7.5 (Institutional Impact)</a:t>
          </a:r>
        </a:p>
      </dgm:t>
    </dgm:pt>
    <dgm:pt modelId="{CC809621-46E7-654E-BA0D-9A078B3DC673}" type="parTrans" cxnId="{954665EB-27B9-4249-A156-7E8905CE60DB}">
      <dgm:prSet/>
      <dgm:spPr/>
      <dgm:t>
        <a:bodyPr/>
        <a:lstStyle/>
        <a:p>
          <a:endParaRPr lang="en-GB"/>
        </a:p>
      </dgm:t>
    </dgm:pt>
    <dgm:pt modelId="{A8C56307-EE7F-7344-9D0C-CE85F590BAC1}" type="sibTrans" cxnId="{954665EB-27B9-4249-A156-7E8905CE60DB}">
      <dgm:prSet/>
      <dgm:spPr/>
      <dgm:t>
        <a:bodyPr/>
        <a:lstStyle/>
        <a:p>
          <a:endParaRPr lang="en-GB"/>
        </a:p>
      </dgm:t>
    </dgm:pt>
    <dgm:pt modelId="{6355C5BB-5AA5-D145-B948-8A150290D6CE}">
      <dgm:prSet phldrT="[Tex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Again, RCEES and RWESCK are the only centers that have maxed out DLI 7.3 (Institutional Accreditation)   </a:t>
          </a:r>
        </a:p>
      </dgm:t>
    </dgm:pt>
    <dgm:pt modelId="{6637F6CF-1E32-754F-A337-2D1002893D75}" type="parTrans" cxnId="{6435DB1C-C54F-3B41-87A4-398B76EDF068}">
      <dgm:prSet/>
      <dgm:spPr/>
      <dgm:t>
        <a:bodyPr/>
        <a:lstStyle/>
        <a:p>
          <a:endParaRPr lang="en-GB"/>
        </a:p>
      </dgm:t>
    </dgm:pt>
    <dgm:pt modelId="{57C6095F-94D2-944B-9BBB-C38D7C059F52}" type="sibTrans" cxnId="{6435DB1C-C54F-3B41-87A4-398B76EDF068}">
      <dgm:prSet/>
      <dgm:spPr/>
      <dgm:t>
        <a:bodyPr/>
        <a:lstStyle/>
        <a:p>
          <a:endParaRPr lang="en-GB"/>
        </a:p>
      </dgm:t>
    </dgm:pt>
    <dgm:pt modelId="{1FC615A8-C6D6-4EEF-9192-68D968B3B50F}" type="pres">
      <dgm:prSet presAssocID="{797AFF3D-52DB-456B-B783-9581201B9EFE}" presName="linear" presStyleCnt="0">
        <dgm:presLayoutVars>
          <dgm:dir/>
          <dgm:animLvl val="lvl"/>
          <dgm:resizeHandles val="exact"/>
        </dgm:presLayoutVars>
      </dgm:prSet>
      <dgm:spPr/>
    </dgm:pt>
    <dgm:pt modelId="{99C1337E-98E7-468D-A783-FB4E36167133}" type="pres">
      <dgm:prSet presAssocID="{25E67951-C85F-4125-B6C6-7F61B67E0EAB}" presName="parentLin" presStyleCnt="0"/>
      <dgm:spPr/>
    </dgm:pt>
    <dgm:pt modelId="{C2CA472A-50A6-4990-8F60-CC2F3F8A81F5}" type="pres">
      <dgm:prSet presAssocID="{25E67951-C85F-4125-B6C6-7F61B67E0EAB}" presName="parentLeftMargin" presStyleLbl="node1" presStyleIdx="0" presStyleCnt="1"/>
      <dgm:spPr/>
    </dgm:pt>
    <dgm:pt modelId="{ED8D7001-6649-4C23-B02A-96BE77D314D8}" type="pres">
      <dgm:prSet presAssocID="{25E67951-C85F-4125-B6C6-7F61B67E0EAB}" presName="parentText" presStyleLbl="node1" presStyleIdx="0" presStyleCnt="1" custScaleX="106397" custScaleY="27934" custLinFactNeighborX="-6332" custLinFactNeighborY="21880">
        <dgm:presLayoutVars>
          <dgm:chMax val="0"/>
          <dgm:bulletEnabled val="1"/>
        </dgm:presLayoutVars>
      </dgm:prSet>
      <dgm:spPr/>
    </dgm:pt>
    <dgm:pt modelId="{69F02804-BDBC-4746-8B62-FE8A4C123A60}" type="pres">
      <dgm:prSet presAssocID="{25E67951-C85F-4125-B6C6-7F61B67E0EAB}" presName="negativeSpace" presStyleCnt="0"/>
      <dgm:spPr/>
    </dgm:pt>
    <dgm:pt modelId="{69BE90E1-8CC2-441E-B420-7B0AB20F966A}" type="pres">
      <dgm:prSet presAssocID="{25E67951-C85F-4125-B6C6-7F61B67E0EAB}" presName="childText" presStyleLbl="conFgAcc1" presStyleIdx="0" presStyleCnt="1" custScaleY="70333" custLinFactY="4908" custLinFactNeighborX="0" custLinFactNeighborY="100000">
        <dgm:presLayoutVars>
          <dgm:bulletEnabled val="1"/>
        </dgm:presLayoutVars>
      </dgm:prSet>
      <dgm:spPr/>
    </dgm:pt>
  </dgm:ptLst>
  <dgm:cxnLst>
    <dgm:cxn modelId="{C76BD400-AB94-E847-8B75-0870905C4DE3}" type="presOf" srcId="{C63C49CE-931F-E34F-8E1E-7ED9114FE5E6}" destId="{69BE90E1-8CC2-441E-B420-7B0AB20F966A}" srcOrd="0" destOrd="2" presId="urn:microsoft.com/office/officeart/2005/8/layout/list1"/>
    <dgm:cxn modelId="{4CE55F19-4BF6-B84C-B01E-CA2D43357FDC}" type="presOf" srcId="{364991C1-817C-8648-994E-D8E74B5CC178}" destId="{69BE90E1-8CC2-441E-B420-7B0AB20F966A}" srcOrd="0" destOrd="1" presId="urn:microsoft.com/office/officeart/2005/8/layout/list1"/>
    <dgm:cxn modelId="{6435DB1C-C54F-3B41-87A4-398B76EDF068}" srcId="{25E67951-C85F-4125-B6C6-7F61B67E0EAB}" destId="{6355C5BB-5AA5-D145-B948-8A150290D6CE}" srcOrd="3" destOrd="0" parTransId="{6637F6CF-1E32-754F-A337-2D1002893D75}" sibTransId="{57C6095F-94D2-944B-9BBB-C38D7C059F52}"/>
    <dgm:cxn modelId="{0BC87B4D-FFE8-43A0-9C1C-1B4DB0F603C9}" type="presOf" srcId="{64B84621-882D-495E-84B7-11BFD76D76BD}" destId="{69BE90E1-8CC2-441E-B420-7B0AB20F966A}" srcOrd="0" destOrd="0" presId="urn:microsoft.com/office/officeart/2005/8/layout/list1"/>
    <dgm:cxn modelId="{E9DB9962-5047-436B-8863-91A311285A8A}" type="presOf" srcId="{25E67951-C85F-4125-B6C6-7F61B67E0EAB}" destId="{ED8D7001-6649-4C23-B02A-96BE77D314D8}" srcOrd="1" destOrd="0" presId="urn:microsoft.com/office/officeart/2005/8/layout/list1"/>
    <dgm:cxn modelId="{B7902063-E2A7-4050-9520-C75D666E901E}" srcId="{797AFF3D-52DB-456B-B783-9581201B9EFE}" destId="{25E67951-C85F-4125-B6C6-7F61B67E0EAB}" srcOrd="0" destOrd="0" parTransId="{05A8492E-4E74-4A02-B05B-0B87C30E3687}" sibTransId="{5364AA4A-8B95-43A7-8781-47962FFF6EF4}"/>
    <dgm:cxn modelId="{F82AB3A6-AF10-704E-B433-56D1D31E5788}" type="presOf" srcId="{6355C5BB-5AA5-D145-B948-8A150290D6CE}" destId="{69BE90E1-8CC2-441E-B420-7B0AB20F966A}" srcOrd="0" destOrd="3" presId="urn:microsoft.com/office/officeart/2005/8/layout/list1"/>
    <dgm:cxn modelId="{31F14EAD-FFDC-4661-AC1B-F76BF97EE72F}" type="presOf" srcId="{797AFF3D-52DB-456B-B783-9581201B9EFE}" destId="{1FC615A8-C6D6-4EEF-9192-68D968B3B50F}" srcOrd="0" destOrd="0" presId="urn:microsoft.com/office/officeart/2005/8/layout/list1"/>
    <dgm:cxn modelId="{3AA14DEA-458E-413E-B128-C6FD707C82D6}" srcId="{25E67951-C85F-4125-B6C6-7F61B67E0EAB}" destId="{64B84621-882D-495E-84B7-11BFD76D76BD}" srcOrd="0" destOrd="0" parTransId="{CB333484-2436-41AE-AF4A-95630C697869}" sibTransId="{74EABB3C-B0CC-44E0-BD1E-B1786088A9FA}"/>
    <dgm:cxn modelId="{954665EB-27B9-4249-A156-7E8905CE60DB}" srcId="{25E67951-C85F-4125-B6C6-7F61B67E0EAB}" destId="{C63C49CE-931F-E34F-8E1E-7ED9114FE5E6}" srcOrd="2" destOrd="0" parTransId="{CC809621-46E7-654E-BA0D-9A078B3DC673}" sibTransId="{A8C56307-EE7F-7344-9D0C-CE85F590BAC1}"/>
    <dgm:cxn modelId="{9DC883F5-B546-47B1-9B8C-3EEAB0968DBF}" type="presOf" srcId="{25E67951-C85F-4125-B6C6-7F61B67E0EAB}" destId="{C2CA472A-50A6-4990-8F60-CC2F3F8A81F5}" srcOrd="0" destOrd="0" presId="urn:microsoft.com/office/officeart/2005/8/layout/list1"/>
    <dgm:cxn modelId="{DE3148FF-EA95-9947-BA82-B9B6696154FD}" srcId="{25E67951-C85F-4125-B6C6-7F61B67E0EAB}" destId="{364991C1-817C-8648-994E-D8E74B5CC178}" srcOrd="1" destOrd="0" parTransId="{31F081E7-FD96-7E47-9901-273C7A846E36}" sibTransId="{A7F0EC3A-D242-B445-8A20-FFF4D23F5827}"/>
    <dgm:cxn modelId="{2176C1A1-F215-4DD6-A8BB-39E6FF991B6A}" type="presParOf" srcId="{1FC615A8-C6D6-4EEF-9192-68D968B3B50F}" destId="{99C1337E-98E7-468D-A783-FB4E36167133}" srcOrd="0" destOrd="0" presId="urn:microsoft.com/office/officeart/2005/8/layout/list1"/>
    <dgm:cxn modelId="{D6CF9B39-B7D9-4E7A-8915-2EA51C63A292}" type="presParOf" srcId="{99C1337E-98E7-468D-A783-FB4E36167133}" destId="{C2CA472A-50A6-4990-8F60-CC2F3F8A81F5}" srcOrd="0" destOrd="0" presId="urn:microsoft.com/office/officeart/2005/8/layout/list1"/>
    <dgm:cxn modelId="{7E2C4DC0-F35E-41BF-82F6-F52982A8894F}" type="presParOf" srcId="{99C1337E-98E7-468D-A783-FB4E36167133}" destId="{ED8D7001-6649-4C23-B02A-96BE77D314D8}" srcOrd="1" destOrd="0" presId="urn:microsoft.com/office/officeart/2005/8/layout/list1"/>
    <dgm:cxn modelId="{A3C3C265-139A-49CE-A48D-891F72B9C24D}" type="presParOf" srcId="{1FC615A8-C6D6-4EEF-9192-68D968B3B50F}" destId="{69F02804-BDBC-4746-8B62-FE8A4C123A60}" srcOrd="1" destOrd="0" presId="urn:microsoft.com/office/officeart/2005/8/layout/list1"/>
    <dgm:cxn modelId="{47A15C67-A7E9-492C-ACB3-B202662ED9B4}" type="presParOf" srcId="{1FC615A8-C6D6-4EEF-9192-68D968B3B50F}" destId="{69BE90E1-8CC2-441E-B420-7B0AB20F966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139EA-8751-4B59-9BED-88FA126C61CE}">
      <dsp:nvSpPr>
        <dsp:cNvPr id="0" name=""/>
        <dsp:cNvSpPr/>
      </dsp:nvSpPr>
      <dsp:spPr>
        <a:xfrm>
          <a:off x="0" y="3474602"/>
          <a:ext cx="6695150"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DE6B9-2981-4133-9A6D-189B2DF8DF91}">
      <dsp:nvSpPr>
        <dsp:cNvPr id="0" name=""/>
        <dsp:cNvSpPr/>
      </dsp:nvSpPr>
      <dsp:spPr>
        <a:xfrm>
          <a:off x="0" y="2595673"/>
          <a:ext cx="6695150"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C3FCB3-12E5-4EF5-8C28-ADE0E27322E9}">
      <dsp:nvSpPr>
        <dsp:cNvPr id="0" name=""/>
        <dsp:cNvSpPr/>
      </dsp:nvSpPr>
      <dsp:spPr>
        <a:xfrm>
          <a:off x="0" y="1716744"/>
          <a:ext cx="6695150"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689450-C4C9-4B77-8217-CCACFFB5AA21}">
      <dsp:nvSpPr>
        <dsp:cNvPr id="0" name=""/>
        <dsp:cNvSpPr/>
      </dsp:nvSpPr>
      <dsp:spPr>
        <a:xfrm>
          <a:off x="0" y="837814"/>
          <a:ext cx="6695150"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9FE10-5460-4850-A737-640C2B11D218}">
      <dsp:nvSpPr>
        <dsp:cNvPr id="0" name=""/>
        <dsp:cNvSpPr/>
      </dsp:nvSpPr>
      <dsp:spPr>
        <a:xfrm>
          <a:off x="1740739" y="739"/>
          <a:ext cx="4954411" cy="8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FontTx/>
            <a:buNone/>
          </a:pPr>
          <a:r>
            <a:rPr lang="en-US" sz="2800" b="1" kern="1200"/>
            <a:t>Current Disbursement Rate</a:t>
          </a:r>
        </a:p>
      </dsp:txBody>
      <dsp:txXfrm>
        <a:off x="1740739" y="739"/>
        <a:ext cx="4954411" cy="837075"/>
      </dsp:txXfrm>
    </dsp:sp>
    <dsp:sp modelId="{96DF157E-ACE7-44FC-BA95-9E1C6E3776EA}">
      <dsp:nvSpPr>
        <dsp:cNvPr id="0" name=""/>
        <dsp:cNvSpPr/>
      </dsp:nvSpPr>
      <dsp:spPr>
        <a:xfrm>
          <a:off x="0" y="739"/>
          <a:ext cx="1740739" cy="837075"/>
        </a:xfrm>
        <a:prstGeom prst="round2SameRect">
          <a:avLst>
            <a:gd name="adj1" fmla="val 16670"/>
            <a:gd name="adj2" fmla="val 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Tx/>
            <a:buNone/>
          </a:pPr>
          <a:r>
            <a:rPr lang="en-US" sz="2800" b="1" kern="1200">
              <a:latin typeface="Calibri" panose="020F0502020204030204"/>
              <a:ea typeface="+mn-ea"/>
              <a:cs typeface="+mn-cs"/>
            </a:rPr>
            <a:t>75%</a:t>
          </a:r>
          <a:endParaRPr lang="en-US" sz="2800" b="1" kern="1200"/>
        </a:p>
      </dsp:txBody>
      <dsp:txXfrm>
        <a:off x="40870" y="41609"/>
        <a:ext cx="1658999" cy="796205"/>
      </dsp:txXfrm>
    </dsp:sp>
    <dsp:sp modelId="{9C7C504F-5CDD-4DAD-996B-C08F2327FAFD}">
      <dsp:nvSpPr>
        <dsp:cNvPr id="0" name=""/>
        <dsp:cNvSpPr/>
      </dsp:nvSpPr>
      <dsp:spPr>
        <a:xfrm>
          <a:off x="1740739" y="879668"/>
          <a:ext cx="4954411" cy="8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FontTx/>
            <a:buNone/>
          </a:pPr>
          <a:r>
            <a:rPr lang="en-US" sz="2800" b="1" kern="1200"/>
            <a:t>Anticipated Disbursement Rate </a:t>
          </a:r>
          <a:r>
            <a:rPr lang="en-US" sz="2400" b="0" kern="1200"/>
            <a:t>($4.8 million by Nov. 30)</a:t>
          </a:r>
          <a:endParaRPr lang="en-US" sz="2800" b="0" kern="1200"/>
        </a:p>
      </dsp:txBody>
      <dsp:txXfrm>
        <a:off x="1740739" y="879668"/>
        <a:ext cx="4954411" cy="837075"/>
      </dsp:txXfrm>
    </dsp:sp>
    <dsp:sp modelId="{EF27967E-6FE5-47B2-AA62-6AFFB475D1D8}">
      <dsp:nvSpPr>
        <dsp:cNvPr id="0" name=""/>
        <dsp:cNvSpPr/>
      </dsp:nvSpPr>
      <dsp:spPr>
        <a:xfrm>
          <a:off x="0" y="879668"/>
          <a:ext cx="1740739" cy="837075"/>
        </a:xfrm>
        <a:prstGeom prst="round2SameRect">
          <a:avLst>
            <a:gd name="adj1" fmla="val 16670"/>
            <a:gd name="adj2" fmla="val 0"/>
          </a:avLst>
        </a:prstGeom>
        <a:solidFill>
          <a:schemeClr val="accent1">
            <a:alpha val="90000"/>
            <a:hueOff val="0"/>
            <a:satOff val="0"/>
            <a:lumOff val="0"/>
            <a:alphaOff val="-13333"/>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Tx/>
            <a:buNone/>
          </a:pPr>
          <a:r>
            <a:rPr lang="en-US" sz="2800" b="1" kern="1200"/>
            <a:t>83%</a:t>
          </a:r>
        </a:p>
      </dsp:txBody>
      <dsp:txXfrm>
        <a:off x="40870" y="920538"/>
        <a:ext cx="1658999" cy="796205"/>
      </dsp:txXfrm>
    </dsp:sp>
    <dsp:sp modelId="{9CEF81E1-8F51-445A-A63A-6F76C9E8B2BD}">
      <dsp:nvSpPr>
        <dsp:cNvPr id="0" name=""/>
        <dsp:cNvSpPr/>
      </dsp:nvSpPr>
      <dsp:spPr>
        <a:xfrm>
          <a:off x="1740739" y="1758597"/>
          <a:ext cx="4954411" cy="8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FontTx/>
            <a:buNone/>
          </a:pPr>
          <a:r>
            <a:rPr lang="en-US" sz="2800" b="1" kern="1200"/>
            <a:t>DLI Achievement Rate</a:t>
          </a:r>
          <a:endParaRPr lang="en-US" sz="2800" b="1" kern="1200">
            <a:highlight>
              <a:srgbClr val="FFFF00"/>
            </a:highlight>
          </a:endParaRPr>
        </a:p>
      </dsp:txBody>
      <dsp:txXfrm>
        <a:off x="1740739" y="1758597"/>
        <a:ext cx="4954411" cy="837075"/>
      </dsp:txXfrm>
    </dsp:sp>
    <dsp:sp modelId="{B83AA389-852F-43C1-A5FE-CCD141F1A82B}">
      <dsp:nvSpPr>
        <dsp:cNvPr id="0" name=""/>
        <dsp:cNvSpPr/>
      </dsp:nvSpPr>
      <dsp:spPr>
        <a:xfrm>
          <a:off x="0" y="1758597"/>
          <a:ext cx="1740739" cy="837075"/>
        </a:xfrm>
        <a:prstGeom prst="round2SameRect">
          <a:avLst>
            <a:gd name="adj1" fmla="val 16670"/>
            <a:gd name="adj2" fmla="val 0"/>
          </a:avLst>
        </a:prstGeom>
        <a:solidFill>
          <a:schemeClr val="accent1">
            <a:alpha val="90000"/>
            <a:hueOff val="0"/>
            <a:satOff val="0"/>
            <a:lumOff val="0"/>
            <a:alphaOff val="-26667"/>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83%</a:t>
          </a:r>
        </a:p>
      </dsp:txBody>
      <dsp:txXfrm>
        <a:off x="40870" y="1799467"/>
        <a:ext cx="1658999" cy="796205"/>
      </dsp:txXfrm>
    </dsp:sp>
    <dsp:sp modelId="{778BD2D1-F379-43B1-99ED-79133F6FF5EC}">
      <dsp:nvSpPr>
        <dsp:cNvPr id="0" name=""/>
        <dsp:cNvSpPr/>
      </dsp:nvSpPr>
      <dsp:spPr>
        <a:xfrm>
          <a:off x="1740739" y="2637527"/>
          <a:ext cx="4954411" cy="8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FontTx/>
            <a:buNone/>
          </a:pPr>
          <a:r>
            <a:rPr lang="en-US" sz="2800" b="1" kern="1200"/>
            <a:t>Fund Utilization Rate </a:t>
          </a:r>
          <a:r>
            <a:rPr lang="en-US" sz="2400" b="0" kern="1200"/>
            <a:t>(Sept 30 IFR) </a:t>
          </a:r>
          <a:endParaRPr lang="en-US" sz="2800" b="0" kern="1200">
            <a:highlight>
              <a:srgbClr val="FFFF00"/>
            </a:highlight>
          </a:endParaRPr>
        </a:p>
      </dsp:txBody>
      <dsp:txXfrm>
        <a:off x="1740739" y="2637527"/>
        <a:ext cx="4954411" cy="837075"/>
      </dsp:txXfrm>
    </dsp:sp>
    <dsp:sp modelId="{E30AB5B3-C8A5-41A8-BC27-B75D51BE0D43}">
      <dsp:nvSpPr>
        <dsp:cNvPr id="0" name=""/>
        <dsp:cNvSpPr/>
      </dsp:nvSpPr>
      <dsp:spPr>
        <a:xfrm>
          <a:off x="0" y="2637527"/>
          <a:ext cx="1740739" cy="837075"/>
        </a:xfrm>
        <a:prstGeom prst="round2SameRect">
          <a:avLst>
            <a:gd name="adj1" fmla="val 16670"/>
            <a:gd name="adj2" fmla="val 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t>65%</a:t>
          </a:r>
        </a:p>
      </dsp:txBody>
      <dsp:txXfrm>
        <a:off x="40870" y="2678397"/>
        <a:ext cx="1658999" cy="796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E90E1-8CC2-441E-B420-7B0AB20F966A}">
      <dsp:nvSpPr>
        <dsp:cNvPr id="0" name=""/>
        <dsp:cNvSpPr/>
      </dsp:nvSpPr>
      <dsp:spPr>
        <a:xfrm>
          <a:off x="0" y="2852026"/>
          <a:ext cx="11660907" cy="202052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016" tIns="499872" rIns="905016" bIns="128016" numCol="1" spcCol="1270" anchor="t" anchorCtr="0">
          <a:noAutofit/>
        </a:bodyPr>
        <a:lstStyle/>
        <a:p>
          <a:pPr marL="171450" lvl="1" indent="-171450" algn="l" defTabSz="800100">
            <a:lnSpc>
              <a:spcPct val="100000"/>
            </a:lnSpc>
            <a:spcBef>
              <a:spcPct val="0"/>
            </a:spcBef>
            <a:spcAft>
              <a:spcPct val="15000"/>
            </a:spcAft>
            <a:buChar char="•"/>
          </a:pPr>
          <a:r>
            <a:rPr lang="en-GH" sz="1800" kern="1200" dirty="0">
              <a:latin typeface="Times New Roman" panose="02020603050405020304" pitchFamily="18" charset="0"/>
              <a:cs typeface="Times New Roman" panose="02020603050405020304" pitchFamily="18" charset="0"/>
            </a:rPr>
            <a:t>Slow Procurement processes</a:t>
          </a:r>
          <a:endParaRPr lang="en-US" sz="1800" kern="1200" dirty="0">
            <a:latin typeface="Times New Roman" panose="02020603050405020304" pitchFamily="18" charset="0"/>
            <a:cs typeface="Times New Roman" panose="02020603050405020304" pitchFamily="18" charset="0"/>
          </a:endParaRP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Slow progress in DLI 5.3 (Entrepreneurship), DLI 6.2 (Functioning Audit Committee Units) in all centers</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Apart from TRECK and RCEES, no </a:t>
          </a:r>
          <a:r>
            <a:rPr lang="en-US" sz="1800" kern="1200" dirty="0" err="1">
              <a:latin typeface="Times New Roman" panose="02020603050405020304" pitchFamily="18" charset="0"/>
              <a:cs typeface="Times New Roman" panose="02020603050405020304" pitchFamily="18" charset="0"/>
            </a:rPr>
            <a:t>centre</a:t>
          </a:r>
          <a:r>
            <a:rPr lang="en-US" sz="1800" kern="1200" dirty="0">
              <a:latin typeface="Times New Roman" panose="02020603050405020304" pitchFamily="18" charset="0"/>
              <a:cs typeface="Times New Roman" panose="02020603050405020304" pitchFamily="18" charset="0"/>
            </a:rPr>
            <a:t> has achieved any results in DLI 7.5 (Institutional Impact)</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Again, RCEES and RWESCK are the only centers that have maxed out DLI 7.3 (Institutional Accreditation)   </a:t>
          </a:r>
        </a:p>
      </dsp:txBody>
      <dsp:txXfrm>
        <a:off x="0" y="2852026"/>
        <a:ext cx="11660907" cy="2020526"/>
      </dsp:txXfrm>
    </dsp:sp>
    <dsp:sp modelId="{ED8D7001-6649-4C23-B02A-96BE77D314D8}">
      <dsp:nvSpPr>
        <dsp:cNvPr id="0" name=""/>
        <dsp:cNvSpPr/>
      </dsp:nvSpPr>
      <dsp:spPr>
        <a:xfrm>
          <a:off x="546126" y="2596652"/>
          <a:ext cx="8684799" cy="5277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28" tIns="0" rIns="308528" bIns="0" numCol="1" spcCol="1270" anchor="ctr" anchorCtr="0">
          <a:noAutofit/>
        </a:bodyPr>
        <a:lstStyle/>
        <a:p>
          <a:pPr marL="0" lvl="0" indent="0" algn="l" defTabSz="800100">
            <a:lnSpc>
              <a:spcPct val="90000"/>
            </a:lnSpc>
            <a:spcBef>
              <a:spcPct val="0"/>
            </a:spcBef>
            <a:spcAft>
              <a:spcPct val="35000"/>
            </a:spcAft>
            <a:buNone/>
          </a:pPr>
          <a:r>
            <a:rPr lang="en-US" sz="1800" kern="1200" dirty="0"/>
            <a:t>Challenges</a:t>
          </a:r>
          <a:endParaRPr lang="en-US" sz="1600" kern="1200" dirty="0"/>
        </a:p>
      </dsp:txBody>
      <dsp:txXfrm>
        <a:off x="571889" y="2622415"/>
        <a:ext cx="8633273" cy="476225"/>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0.33443</cdr:x>
      <cdr:y>0.37072</cdr:y>
    </cdr:from>
    <cdr:to>
      <cdr:x>0.7056</cdr:x>
      <cdr:y>0.52851</cdr:y>
    </cdr:to>
    <cdr:sp macro="" textlink="">
      <cdr:nvSpPr>
        <cdr:cNvPr id="2" name="TextBox 9">
          <a:extLst xmlns:a="http://schemas.openxmlformats.org/drawingml/2006/main">
            <a:ext uri="{FF2B5EF4-FFF2-40B4-BE49-F238E27FC236}">
              <a16:creationId xmlns:a16="http://schemas.microsoft.com/office/drawing/2014/main" id="{9E0CBA59-9DE6-4492-AC6D-98045CD26CD6}"/>
            </a:ext>
          </a:extLst>
        </cdr:cNvPr>
        <cdr:cNvSpPr txBox="1"/>
      </cdr:nvSpPr>
      <cdr:spPr>
        <a:xfrm xmlns:a="http://schemas.openxmlformats.org/drawingml/2006/main">
          <a:off x="1659471" y="1952443"/>
          <a:ext cx="1841795"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dirty="0"/>
            <a:t>US$ 60M allocated*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3D8E8-F5AE-9D45-AB5B-0741388C722E}" type="datetimeFigureOut">
              <a:rPr lang="en-GH" smtClean="0"/>
              <a:t>23/10/2023</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57837-F441-D84A-9477-C1F71228F1EB}" type="slidenum">
              <a:rPr lang="en-GH" smtClean="0"/>
              <a:t>‹#›</a:t>
            </a:fld>
            <a:endParaRPr lang="en-GH"/>
          </a:p>
        </p:txBody>
      </p:sp>
    </p:spTree>
    <p:extLst>
      <p:ext uri="{BB962C8B-B14F-4D97-AF65-F5344CB8AC3E}">
        <p14:creationId xmlns:p14="http://schemas.microsoft.com/office/powerpoint/2010/main" val="347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6.sv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C5C8-FFAC-7D43-A1FB-2DD5014B6B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H"/>
          </a:p>
        </p:txBody>
      </p:sp>
      <p:sp>
        <p:nvSpPr>
          <p:cNvPr id="3" name="Subtitle 2">
            <a:extLst>
              <a:ext uri="{FF2B5EF4-FFF2-40B4-BE49-F238E27FC236}">
                <a16:creationId xmlns:a16="http://schemas.microsoft.com/office/drawing/2014/main" id="{FC99F986-0E4B-D747-AD7E-82CD63C00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H"/>
          </a:p>
        </p:txBody>
      </p:sp>
      <p:sp>
        <p:nvSpPr>
          <p:cNvPr id="4" name="Date Placeholder 3">
            <a:extLst>
              <a:ext uri="{FF2B5EF4-FFF2-40B4-BE49-F238E27FC236}">
                <a16:creationId xmlns:a16="http://schemas.microsoft.com/office/drawing/2014/main" id="{0A5C9F0A-097C-724C-89EE-876C1524ED4F}"/>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8864A979-6D2D-004B-A1C5-FAA8D32890B7}"/>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DFB15995-0710-FE41-93E5-0DBAE60D5849}"/>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68362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1695-CB43-4549-AAD9-08E0F6B49ECE}"/>
              </a:ext>
            </a:extLst>
          </p:cNvPr>
          <p:cNvSpPr>
            <a:spLocks noGrp="1"/>
          </p:cNvSpPr>
          <p:nvPr>
            <p:ph type="title"/>
          </p:nvPr>
        </p:nvSpPr>
        <p:spPr/>
        <p:txBody>
          <a:bodyPr/>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390C699E-8BFE-8341-B221-F654CF9244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213E4E57-B327-9946-9D6D-B4F04512FFB0}"/>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A900F574-4263-9845-9BD4-98E2627D5C6D}"/>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EE23E22E-9E23-FB4D-9011-B064556362E8}"/>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61674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CFB40-3D34-3F4E-9A56-EFB1F9A1FE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BE0E2D36-B9C6-004D-9790-715912048A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0005BFC5-C385-1C43-B2F7-8BF8A0375743}"/>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B74032AB-402E-C044-B7D8-425CB67D2331}"/>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99DF21C7-C1D1-C645-90A1-1F4899B3460B}"/>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96953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1347809" y="1036489"/>
            <a:ext cx="9475833" cy="1141633"/>
          </a:xfrm>
          <a:prstGeom prst="rect">
            <a:avLst/>
          </a:prstGeom>
        </p:spPr>
        <p:txBody>
          <a:bodyPr>
            <a:normAutofit/>
          </a:bodyPr>
          <a:lstStyle>
            <a:lvl1pPr algn="ctr">
              <a:defRPr sz="4000" b="1">
                <a:solidFill>
                  <a:srgbClr val="016B9A"/>
                </a:solidFill>
                <a:latin typeface="Microsoft YaHei" panose="020B0503020204020204" pitchFamily="34" charset="-122"/>
                <a:ea typeface="Microsoft YaHei" panose="020B0503020204020204" pitchFamily="34" charset="-122"/>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t>23/10/23</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t>‹#›</a:t>
            </a:fld>
            <a:endParaRPr lang="es-ES"/>
          </a:p>
        </p:txBody>
      </p:sp>
      <p:pic>
        <p:nvPicPr>
          <p:cNvPr id="8" name="Picture 7">
            <a:extLst>
              <a:ext uri="{FF2B5EF4-FFF2-40B4-BE49-F238E27FC236}">
                <a16:creationId xmlns:a16="http://schemas.microsoft.com/office/drawing/2014/main" id="{1FBC735D-AA02-C831-7CCC-0838A5CFE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9267"/>
            <a:ext cx="12192000" cy="644433"/>
          </a:xfrm>
          <a:prstGeom prst="rect">
            <a:avLst/>
          </a:prstGeom>
        </p:spPr>
      </p:pic>
      <p:pic>
        <p:nvPicPr>
          <p:cNvPr id="9" name="Picture 8">
            <a:extLst>
              <a:ext uri="{FF2B5EF4-FFF2-40B4-BE49-F238E27FC236}">
                <a16:creationId xmlns:a16="http://schemas.microsoft.com/office/drawing/2014/main" id="{B00B9D94-A094-4425-42FD-F83A27C0F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5125" y="6481053"/>
            <a:ext cx="1723950" cy="304959"/>
          </a:xfrm>
          <a:prstGeom prst="rect">
            <a:avLst/>
          </a:prstGeom>
        </p:spPr>
      </p:pic>
    </p:spTree>
    <p:extLst>
      <p:ext uri="{BB962C8B-B14F-4D97-AF65-F5344CB8AC3E}">
        <p14:creationId xmlns:p14="http://schemas.microsoft.com/office/powerpoint/2010/main" val="414379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718C6E2-8BBB-F8C5-3818-0F9010FB47BC}"/>
              </a:ext>
            </a:extLst>
          </p:cNvPr>
          <p:cNvSpPr/>
          <p:nvPr userDrawn="1"/>
        </p:nvSpPr>
        <p:spPr>
          <a:xfrm>
            <a:off x="1527856" y="4690822"/>
            <a:ext cx="4682555" cy="483061"/>
          </a:xfrm>
          <a:prstGeom prst="rect">
            <a:avLst/>
          </a:prstGeom>
          <a:solidFill>
            <a:srgbClr val="01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pic>
        <p:nvPicPr>
          <p:cNvPr id="24" name="Graphic 23">
            <a:extLst>
              <a:ext uri="{FF2B5EF4-FFF2-40B4-BE49-F238E27FC236}">
                <a16:creationId xmlns:a16="http://schemas.microsoft.com/office/drawing/2014/main" id="{3111A425-644A-1EC2-5862-A6D471B0D6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793693" y="2835160"/>
            <a:ext cx="1300617" cy="2691114"/>
          </a:xfrm>
          <a:prstGeom prst="rect">
            <a:avLst/>
          </a:prstGeom>
        </p:spPr>
      </p:pic>
      <p:pic>
        <p:nvPicPr>
          <p:cNvPr id="22" name="Graphic 21">
            <a:extLst>
              <a:ext uri="{FF2B5EF4-FFF2-40B4-BE49-F238E27FC236}">
                <a16:creationId xmlns:a16="http://schemas.microsoft.com/office/drawing/2014/main" id="{D7D4C0FE-88B2-F6BA-9990-80C0F4B5F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800419" y="265176"/>
            <a:ext cx="1300617" cy="2691114"/>
          </a:xfrm>
          <a:prstGeom prst="rect">
            <a:avLst/>
          </a:prstGeom>
        </p:spPr>
      </p:pic>
      <p:pic>
        <p:nvPicPr>
          <p:cNvPr id="21" name="Graphic 20">
            <a:extLst>
              <a:ext uri="{FF2B5EF4-FFF2-40B4-BE49-F238E27FC236}">
                <a16:creationId xmlns:a16="http://schemas.microsoft.com/office/drawing/2014/main" id="{70C04440-FCE3-C0EF-41EE-41523D051A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089171" y="1562577"/>
            <a:ext cx="1300617" cy="2691114"/>
          </a:xfrm>
          <a:prstGeom prst="rect">
            <a:avLst/>
          </a:prstGeom>
        </p:spPr>
      </p:pic>
      <p:pic>
        <p:nvPicPr>
          <p:cNvPr id="20" name="Graphic 19">
            <a:extLst>
              <a:ext uri="{FF2B5EF4-FFF2-40B4-BE49-F238E27FC236}">
                <a16:creationId xmlns:a16="http://schemas.microsoft.com/office/drawing/2014/main" id="{085BFA2D-C585-D97D-3F1D-8D609D3989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6347" y="1559869"/>
            <a:ext cx="1300617" cy="2691114"/>
          </a:xfrm>
          <a:prstGeom prst="rect">
            <a:avLst/>
          </a:prstGeom>
        </p:spPr>
      </p:pic>
      <p:sp>
        <p:nvSpPr>
          <p:cNvPr id="17" name="TextBox 16">
            <a:extLst>
              <a:ext uri="{FF2B5EF4-FFF2-40B4-BE49-F238E27FC236}">
                <a16:creationId xmlns:a16="http://schemas.microsoft.com/office/drawing/2014/main" id="{871DB9F2-27D7-D5C6-7928-6CAD2729C949}"/>
              </a:ext>
            </a:extLst>
          </p:cNvPr>
          <p:cNvSpPr txBox="1"/>
          <p:nvPr userDrawn="1"/>
        </p:nvSpPr>
        <p:spPr>
          <a:xfrm>
            <a:off x="7497188" y="4033619"/>
            <a:ext cx="1788754" cy="369332"/>
          </a:xfrm>
          <a:prstGeom prst="rect">
            <a:avLst/>
          </a:prstGeom>
          <a:noFill/>
        </p:spPr>
        <p:txBody>
          <a:bodyPr wrap="square" rtlCol="0">
            <a:spAutoFit/>
          </a:bodyPr>
          <a:lstStyle/>
          <a:p>
            <a:pPr algn="ctr">
              <a:lnSpc>
                <a:spcPct val="90000"/>
              </a:lnSpc>
            </a:pPr>
            <a:r>
              <a:rPr lang="en-GB" sz="2000" b="1" dirty="0">
                <a:solidFill>
                  <a:schemeClr val="bg1"/>
                </a:solidFill>
                <a:latin typeface="Montserrat" pitchFamily="2" charset="77"/>
              </a:rPr>
              <a:t>OBRIGADA</a:t>
            </a:r>
            <a:endParaRPr lang="en-GH" sz="2000" b="1" dirty="0">
              <a:solidFill>
                <a:schemeClr val="bg1"/>
              </a:solidFill>
              <a:latin typeface="Montserrat" pitchFamily="2" charset="77"/>
            </a:endParaRPr>
          </a:p>
        </p:txBody>
      </p:sp>
      <p:sp>
        <p:nvSpPr>
          <p:cNvPr id="28" name="TextBox 27">
            <a:extLst>
              <a:ext uri="{FF2B5EF4-FFF2-40B4-BE49-F238E27FC236}">
                <a16:creationId xmlns:a16="http://schemas.microsoft.com/office/drawing/2014/main" id="{AD7039DE-3E7A-96B0-F609-7E913A6B320B}"/>
              </a:ext>
            </a:extLst>
          </p:cNvPr>
          <p:cNvSpPr txBox="1"/>
          <p:nvPr userDrawn="1"/>
        </p:nvSpPr>
        <p:spPr>
          <a:xfrm rot="16200000">
            <a:off x="6553547" y="2624560"/>
            <a:ext cx="1192955" cy="410882"/>
          </a:xfrm>
          <a:prstGeom prst="rect">
            <a:avLst/>
          </a:prstGeom>
          <a:noFill/>
        </p:spPr>
        <p:txBody>
          <a:bodyPr wrap="none" rtlCol="0">
            <a:spAutoFit/>
          </a:bodyPr>
          <a:lstStyle/>
          <a:p>
            <a:pPr algn="l">
              <a:lnSpc>
                <a:spcPct val="90000"/>
              </a:lnSpc>
            </a:pPr>
            <a:r>
              <a:rPr lang="en-GB" sz="2300" b="1" dirty="0">
                <a:solidFill>
                  <a:schemeClr val="bg1"/>
                </a:solidFill>
                <a:latin typeface="Montserrat" pitchFamily="2" charset="77"/>
              </a:rPr>
              <a:t>MERCI</a:t>
            </a:r>
            <a:endParaRPr lang="en-GH" sz="2300" b="1" dirty="0">
              <a:solidFill>
                <a:schemeClr val="bg1"/>
              </a:solidFill>
              <a:latin typeface="Montserrat" pitchFamily="2" charset="77"/>
            </a:endParaRPr>
          </a:p>
        </p:txBody>
      </p:sp>
      <p:sp>
        <p:nvSpPr>
          <p:cNvPr id="32" name="TextBox 31">
            <a:extLst>
              <a:ext uri="{FF2B5EF4-FFF2-40B4-BE49-F238E27FC236}">
                <a16:creationId xmlns:a16="http://schemas.microsoft.com/office/drawing/2014/main" id="{28312B9A-4601-36E2-3843-1BC60551A6EC}"/>
              </a:ext>
            </a:extLst>
          </p:cNvPr>
          <p:cNvSpPr txBox="1"/>
          <p:nvPr userDrawn="1"/>
        </p:nvSpPr>
        <p:spPr>
          <a:xfrm rot="5400000">
            <a:off x="9228871" y="2624587"/>
            <a:ext cx="1152880" cy="577081"/>
          </a:xfrm>
          <a:prstGeom prst="rect">
            <a:avLst/>
          </a:prstGeom>
          <a:noFill/>
        </p:spPr>
        <p:txBody>
          <a:bodyPr wrap="none" rtlCol="0">
            <a:spAutoFit/>
          </a:bodyPr>
          <a:lstStyle/>
          <a:p>
            <a:pPr algn="l">
              <a:lnSpc>
                <a:spcPct val="90000"/>
              </a:lnSpc>
            </a:pPr>
            <a:r>
              <a:rPr lang="ar-AE" sz="3500" b="1" dirty="0">
                <a:solidFill>
                  <a:schemeClr val="bg1"/>
                </a:solidFill>
                <a:latin typeface="Montserrat" pitchFamily="2" charset="77"/>
              </a:rPr>
              <a:t>اشكرك</a:t>
            </a:r>
            <a:endParaRPr lang="en-GH" sz="3500" b="1" dirty="0">
              <a:solidFill>
                <a:schemeClr val="bg1"/>
              </a:solidFill>
              <a:latin typeface="Montserrat" pitchFamily="2" charset="77"/>
            </a:endParaRPr>
          </a:p>
        </p:txBody>
      </p:sp>
      <p:pic>
        <p:nvPicPr>
          <p:cNvPr id="34" name="Picture 33">
            <a:extLst>
              <a:ext uri="{FF2B5EF4-FFF2-40B4-BE49-F238E27FC236}">
                <a16:creationId xmlns:a16="http://schemas.microsoft.com/office/drawing/2014/main" id="{F8580017-FC3C-FE47-A55D-0F33A8460DF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6194" y="2047595"/>
            <a:ext cx="1514192" cy="1502891"/>
          </a:xfrm>
          <a:prstGeom prst="rect">
            <a:avLst/>
          </a:prstGeom>
        </p:spPr>
      </p:pic>
      <p:pic>
        <p:nvPicPr>
          <p:cNvPr id="10" name="Picture 9">
            <a:extLst>
              <a:ext uri="{FF2B5EF4-FFF2-40B4-BE49-F238E27FC236}">
                <a16:creationId xmlns:a16="http://schemas.microsoft.com/office/drawing/2014/main" id="{80B3B28C-FFA6-2C95-DDA0-F6A2EE64F0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4876" y="2903847"/>
            <a:ext cx="4705535" cy="832388"/>
          </a:xfrm>
          <a:prstGeom prst="rect">
            <a:avLst/>
          </a:prstGeom>
        </p:spPr>
      </p:pic>
      <p:pic>
        <p:nvPicPr>
          <p:cNvPr id="11" name="Picture 10">
            <a:extLst>
              <a:ext uri="{FF2B5EF4-FFF2-40B4-BE49-F238E27FC236}">
                <a16:creationId xmlns:a16="http://schemas.microsoft.com/office/drawing/2014/main" id="{4DB7D58C-211C-77B7-6CFD-8BA1DB1F8B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83535" y="988471"/>
            <a:ext cx="1348216" cy="1348216"/>
          </a:xfrm>
          <a:prstGeom prst="rect">
            <a:avLst/>
          </a:prstGeom>
        </p:spPr>
      </p:pic>
      <p:sp>
        <p:nvSpPr>
          <p:cNvPr id="23" name="TextBox 22">
            <a:extLst>
              <a:ext uri="{FF2B5EF4-FFF2-40B4-BE49-F238E27FC236}">
                <a16:creationId xmlns:a16="http://schemas.microsoft.com/office/drawing/2014/main" id="{C8112915-7B0D-2E2C-9801-587DBC29F187}"/>
              </a:ext>
            </a:extLst>
          </p:cNvPr>
          <p:cNvSpPr txBox="1"/>
          <p:nvPr userDrawn="1"/>
        </p:nvSpPr>
        <p:spPr>
          <a:xfrm>
            <a:off x="7644510" y="1291809"/>
            <a:ext cx="1677100" cy="646331"/>
          </a:xfrm>
          <a:prstGeom prst="rect">
            <a:avLst/>
          </a:prstGeom>
          <a:noFill/>
        </p:spPr>
        <p:txBody>
          <a:bodyPr wrap="square" rtlCol="0">
            <a:spAutoFit/>
          </a:bodyPr>
          <a:lstStyle/>
          <a:p>
            <a:pPr algn="ctr">
              <a:lnSpc>
                <a:spcPct val="90000"/>
              </a:lnSpc>
            </a:pPr>
            <a:r>
              <a:rPr lang="en-GB" sz="2000" b="1" dirty="0">
                <a:solidFill>
                  <a:schemeClr val="bg1"/>
                </a:solidFill>
                <a:latin typeface="Montserrat" pitchFamily="2" charset="77"/>
              </a:rPr>
              <a:t>THANK</a:t>
            </a:r>
          </a:p>
          <a:p>
            <a:pPr algn="ctr">
              <a:lnSpc>
                <a:spcPct val="90000"/>
              </a:lnSpc>
            </a:pPr>
            <a:r>
              <a:rPr lang="en-GB" sz="2000" b="1" dirty="0">
                <a:solidFill>
                  <a:schemeClr val="bg1"/>
                </a:solidFill>
                <a:latin typeface="Montserrat" pitchFamily="2" charset="77"/>
              </a:rPr>
              <a:t>YOU</a:t>
            </a:r>
            <a:endParaRPr lang="en-GH" sz="2000" b="1" dirty="0">
              <a:solidFill>
                <a:schemeClr val="bg1"/>
              </a:solidFill>
              <a:latin typeface="Montserrat" pitchFamily="2" charset="77"/>
            </a:endParaRPr>
          </a:p>
        </p:txBody>
      </p:sp>
      <p:pic>
        <p:nvPicPr>
          <p:cNvPr id="25" name="Picture 24">
            <a:extLst>
              <a:ext uri="{FF2B5EF4-FFF2-40B4-BE49-F238E27FC236}">
                <a16:creationId xmlns:a16="http://schemas.microsoft.com/office/drawing/2014/main" id="{94D28068-4837-A180-B156-D997F62DD34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29267"/>
            <a:ext cx="12192000" cy="644433"/>
          </a:xfrm>
          <a:prstGeom prst="rect">
            <a:avLst/>
          </a:prstGeom>
        </p:spPr>
      </p:pic>
      <p:pic>
        <p:nvPicPr>
          <p:cNvPr id="30" name="Picture 29">
            <a:extLst>
              <a:ext uri="{FF2B5EF4-FFF2-40B4-BE49-F238E27FC236}">
                <a16:creationId xmlns:a16="http://schemas.microsoft.com/office/drawing/2014/main" id="{A771931A-0D1D-6A5C-2723-514AF50F139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27856" y="5273336"/>
            <a:ext cx="8971491" cy="608924"/>
          </a:xfrm>
          <a:prstGeom prst="rect">
            <a:avLst/>
          </a:prstGeom>
        </p:spPr>
      </p:pic>
      <p:sp>
        <p:nvSpPr>
          <p:cNvPr id="33" name="TextBox 32">
            <a:extLst>
              <a:ext uri="{FF2B5EF4-FFF2-40B4-BE49-F238E27FC236}">
                <a16:creationId xmlns:a16="http://schemas.microsoft.com/office/drawing/2014/main" id="{569D24F9-6F8A-7AB2-B2D5-0A37E3A107E5}"/>
              </a:ext>
            </a:extLst>
          </p:cNvPr>
          <p:cNvSpPr txBox="1"/>
          <p:nvPr userDrawn="1"/>
        </p:nvSpPr>
        <p:spPr>
          <a:xfrm>
            <a:off x="1713222" y="4779029"/>
            <a:ext cx="2691115" cy="300082"/>
          </a:xfrm>
          <a:prstGeom prst="rect">
            <a:avLst/>
          </a:prstGeom>
          <a:noFill/>
        </p:spPr>
        <p:txBody>
          <a:bodyPr wrap="square" rtlCol="0">
            <a:spAutoFit/>
          </a:bodyPr>
          <a:lstStyle/>
          <a:p>
            <a:pPr algn="l">
              <a:lnSpc>
                <a:spcPct val="90000"/>
              </a:lnSpc>
            </a:pPr>
            <a:r>
              <a:rPr lang="en-GB" sz="1500" b="1" i="0" dirty="0">
                <a:solidFill>
                  <a:schemeClr val="bg1"/>
                </a:solidFill>
                <a:latin typeface="Montserrat" pitchFamily="2" charset="77"/>
              </a:rPr>
              <a:t>Participating Countries</a:t>
            </a:r>
          </a:p>
        </p:txBody>
      </p:sp>
    </p:spTree>
    <p:extLst>
      <p:ext uri="{BB962C8B-B14F-4D97-AF65-F5344CB8AC3E}">
        <p14:creationId xmlns:p14="http://schemas.microsoft.com/office/powerpoint/2010/main" val="27878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750" fill="hold"/>
                                        <p:tgtEl>
                                          <p:spTgt spid="34"/>
                                        </p:tgtEl>
                                        <p:attrNameLst>
                                          <p:attrName>ppt_w</p:attrName>
                                        </p:attrNameLst>
                                      </p:cBhvr>
                                      <p:tavLst>
                                        <p:tav tm="0">
                                          <p:val>
                                            <p:fltVal val="0"/>
                                          </p:val>
                                        </p:tav>
                                        <p:tav tm="100000">
                                          <p:val>
                                            <p:strVal val="#ppt_w"/>
                                          </p:val>
                                        </p:tav>
                                      </p:tavLst>
                                    </p:anim>
                                    <p:anim calcmode="lin" valueType="num">
                                      <p:cBhvr>
                                        <p:cTn id="20" dur="750" fill="hold"/>
                                        <p:tgtEl>
                                          <p:spTgt spid="34"/>
                                        </p:tgtEl>
                                        <p:attrNameLst>
                                          <p:attrName>ppt_h</p:attrName>
                                        </p:attrNameLst>
                                      </p:cBhvr>
                                      <p:tavLst>
                                        <p:tav tm="0">
                                          <p:val>
                                            <p:fltVal val="0"/>
                                          </p:val>
                                        </p:tav>
                                        <p:tav tm="100000">
                                          <p:val>
                                            <p:strVal val="#ppt_h"/>
                                          </p:val>
                                        </p:tav>
                                      </p:tavLst>
                                    </p:anim>
                                    <p:anim calcmode="lin" valueType="num">
                                      <p:cBhvr>
                                        <p:cTn id="21" dur="750" fill="hold"/>
                                        <p:tgtEl>
                                          <p:spTgt spid="34"/>
                                        </p:tgtEl>
                                        <p:attrNameLst>
                                          <p:attrName>style.rotation</p:attrName>
                                        </p:attrNameLst>
                                      </p:cBhvr>
                                      <p:tavLst>
                                        <p:tav tm="0">
                                          <p:val>
                                            <p:fltVal val="90"/>
                                          </p:val>
                                        </p:tav>
                                        <p:tav tm="100000">
                                          <p:val>
                                            <p:fltVal val="0"/>
                                          </p:val>
                                        </p:tav>
                                      </p:tavLst>
                                    </p:anim>
                                    <p:animEffect transition="in" filter="fade">
                                      <p:cBhvr>
                                        <p:cTn id="22" dur="750"/>
                                        <p:tgtEl>
                                          <p:spTgt spid="34"/>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25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275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3750"/>
                            </p:stCondLst>
                            <p:childTnLst>
                              <p:par>
                                <p:cTn id="52" presetID="1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p:tgtEl>
                                          <p:spTgt spid="35"/>
                                        </p:tgtEl>
                                        <p:attrNameLst>
                                          <p:attrName>ppt_x</p:attrName>
                                        </p:attrNameLst>
                                      </p:cBhvr>
                                      <p:tavLst>
                                        <p:tav tm="0">
                                          <p:val>
                                            <p:strVal val="#ppt_x-#ppt_w*1.125000"/>
                                          </p:val>
                                        </p:tav>
                                        <p:tav tm="100000">
                                          <p:val>
                                            <p:strVal val="#ppt_x"/>
                                          </p:val>
                                        </p:tav>
                                      </p:tavLst>
                                    </p:anim>
                                    <p:animEffect transition="in" filter="wipe(right)">
                                      <p:cBhvr>
                                        <p:cTn id="55" dur="500"/>
                                        <p:tgtEl>
                                          <p:spTgt spid="35"/>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p:tgtEl>
                                          <p:spTgt spid="33"/>
                                        </p:tgtEl>
                                        <p:attrNameLst>
                                          <p:attrName>ppt_x</p:attrName>
                                        </p:attrNameLst>
                                      </p:cBhvr>
                                      <p:tavLst>
                                        <p:tav tm="0">
                                          <p:val>
                                            <p:strVal val="#ppt_x-#ppt_w*1.125000"/>
                                          </p:val>
                                        </p:tav>
                                        <p:tav tm="100000">
                                          <p:val>
                                            <p:strVal val="#ppt_x"/>
                                          </p:val>
                                        </p:tav>
                                      </p:tavLst>
                                    </p:anim>
                                    <p:animEffect transition="in" filter="wipe(right)">
                                      <p:cBhvr>
                                        <p:cTn id="59" dur="500"/>
                                        <p:tgtEl>
                                          <p:spTgt spid="33"/>
                                        </p:tgtEl>
                                      </p:cBhvr>
                                    </p:animEffect>
                                  </p:childTnLst>
                                </p:cTn>
                              </p:par>
                            </p:childTnLst>
                          </p:cTn>
                        </p:par>
                        <p:par>
                          <p:cTn id="60" fill="hold">
                            <p:stCondLst>
                              <p:cond delay="4250"/>
                            </p:stCondLst>
                            <p:childTnLst>
                              <p:par>
                                <p:cTn id="61" presetID="22" presetClass="entr" presetSubtype="2"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28" grpId="0"/>
      <p:bldP spid="32" grpId="0"/>
      <p:bldP spid="23" grpId="0"/>
      <p:bldP spid="33" grpId="0"/>
    </p:bldLst>
  </p:timing>
  <p:extLst>
    <p:ext uri="{DCECCB84-F9BA-43D5-87BE-67443E8EF086}">
      <p15:sldGuideLst xmlns:p15="http://schemas.microsoft.com/office/powerpoint/2012/main">
        <p15:guide id="1" orient="horz" pos="3648">
          <p15:clr>
            <a:srgbClr val="FBAE40"/>
          </p15:clr>
        </p15:guide>
        <p15:guide id="2" pos="5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5413-AA26-204B-A3C6-95A98F37EB86}"/>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A1EF797F-8C23-EE4D-9D18-724C3BB198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2C45FC54-3A14-4149-A593-BAB39FD0E6D7}"/>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4FF3B437-9F3E-3C45-B12A-934159E7C286}"/>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F62F63F-1D80-524E-ADFC-277BCD7801A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5334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6EC5-0B7E-1D4D-8DF2-A388BD95E2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H"/>
          </a:p>
        </p:txBody>
      </p:sp>
      <p:sp>
        <p:nvSpPr>
          <p:cNvPr id="3" name="Text Placeholder 2">
            <a:extLst>
              <a:ext uri="{FF2B5EF4-FFF2-40B4-BE49-F238E27FC236}">
                <a16:creationId xmlns:a16="http://schemas.microsoft.com/office/drawing/2014/main" id="{088309D9-DFF8-594C-9AB5-ED90B2BAB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DB893D-E4F4-3D4D-9844-526C5DE98EAC}"/>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B8A1473D-8F69-F240-A109-677303FC9F19}"/>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CD10DE19-65B7-064D-BD28-DFBA0102ECBC}"/>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9868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F3-EB5E-9444-883E-FFD4AFBDCA6A}"/>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A18C0A13-EE6B-B640-8D16-A5E42FA375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Content Placeholder 3">
            <a:extLst>
              <a:ext uri="{FF2B5EF4-FFF2-40B4-BE49-F238E27FC236}">
                <a16:creationId xmlns:a16="http://schemas.microsoft.com/office/drawing/2014/main" id="{A15CA577-E9C9-0D43-9AB8-0DA37B68D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Date Placeholder 4">
            <a:extLst>
              <a:ext uri="{FF2B5EF4-FFF2-40B4-BE49-F238E27FC236}">
                <a16:creationId xmlns:a16="http://schemas.microsoft.com/office/drawing/2014/main" id="{0A6EC55E-A618-B74C-A795-7CAD3D6B358F}"/>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6" name="Footer Placeholder 5">
            <a:extLst>
              <a:ext uri="{FF2B5EF4-FFF2-40B4-BE49-F238E27FC236}">
                <a16:creationId xmlns:a16="http://schemas.microsoft.com/office/drawing/2014/main" id="{55CC3FE4-4D8F-FB49-9FB7-28D9A17D91C3}"/>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F29ACA74-750E-8D49-97D9-276A1B38DDB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23706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BA7F-27E8-634D-87BE-3A5CF1CD5988}"/>
              </a:ext>
            </a:extLst>
          </p:cNvPr>
          <p:cNvSpPr>
            <a:spLocks noGrp="1"/>
          </p:cNvSpPr>
          <p:nvPr>
            <p:ph type="title"/>
          </p:nvPr>
        </p:nvSpPr>
        <p:spPr>
          <a:xfrm>
            <a:off x="839788" y="365125"/>
            <a:ext cx="10515600" cy="1325563"/>
          </a:xfrm>
        </p:spPr>
        <p:txBody>
          <a:bodyPr/>
          <a:lstStyle/>
          <a:p>
            <a:r>
              <a:rPr lang="en-GB"/>
              <a:t>Click to edit Master title style</a:t>
            </a:r>
            <a:endParaRPr lang="en-GH"/>
          </a:p>
        </p:txBody>
      </p:sp>
      <p:sp>
        <p:nvSpPr>
          <p:cNvPr id="3" name="Text Placeholder 2">
            <a:extLst>
              <a:ext uri="{FF2B5EF4-FFF2-40B4-BE49-F238E27FC236}">
                <a16:creationId xmlns:a16="http://schemas.microsoft.com/office/drawing/2014/main" id="{0084B19B-8CCB-B345-9A99-8A07DAAF2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C852B4-568C-1C46-9882-8C18F56333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Text Placeholder 4">
            <a:extLst>
              <a:ext uri="{FF2B5EF4-FFF2-40B4-BE49-F238E27FC236}">
                <a16:creationId xmlns:a16="http://schemas.microsoft.com/office/drawing/2014/main" id="{0AA5E50B-8BF9-954F-A9A4-9DF2D1E98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9105D8-6F1D-2142-8195-2CAEAB25BC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7" name="Date Placeholder 6">
            <a:extLst>
              <a:ext uri="{FF2B5EF4-FFF2-40B4-BE49-F238E27FC236}">
                <a16:creationId xmlns:a16="http://schemas.microsoft.com/office/drawing/2014/main" id="{B3B27514-60C2-F34A-9007-4EEDC7C9F7FB}"/>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8" name="Footer Placeholder 7">
            <a:extLst>
              <a:ext uri="{FF2B5EF4-FFF2-40B4-BE49-F238E27FC236}">
                <a16:creationId xmlns:a16="http://schemas.microsoft.com/office/drawing/2014/main" id="{DB7BA3A0-5C18-1B4D-93D3-8E016337DB31}"/>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EB0BAEFF-EC5C-6043-83A5-D92C5EFBDC31}"/>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292136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D738-6DE4-644A-B785-3C5802E5496E}"/>
              </a:ext>
            </a:extLst>
          </p:cNvPr>
          <p:cNvSpPr>
            <a:spLocks noGrp="1"/>
          </p:cNvSpPr>
          <p:nvPr>
            <p:ph type="title"/>
          </p:nvPr>
        </p:nvSpPr>
        <p:spPr/>
        <p:txBody>
          <a:bodyPr/>
          <a:lstStyle/>
          <a:p>
            <a:r>
              <a:rPr lang="en-GB"/>
              <a:t>Click to edit Master title style</a:t>
            </a:r>
            <a:endParaRPr lang="en-GH"/>
          </a:p>
        </p:txBody>
      </p:sp>
      <p:sp>
        <p:nvSpPr>
          <p:cNvPr id="3" name="Date Placeholder 2">
            <a:extLst>
              <a:ext uri="{FF2B5EF4-FFF2-40B4-BE49-F238E27FC236}">
                <a16:creationId xmlns:a16="http://schemas.microsoft.com/office/drawing/2014/main" id="{E1B973AD-F521-E64F-8262-EF6224A653BE}"/>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4" name="Footer Placeholder 3">
            <a:extLst>
              <a:ext uri="{FF2B5EF4-FFF2-40B4-BE49-F238E27FC236}">
                <a16:creationId xmlns:a16="http://schemas.microsoft.com/office/drawing/2014/main" id="{FB8B4FF4-3770-3746-97C4-A9E446B64362}"/>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D27FDCFD-4B3B-5546-BC22-9B5404C20506}"/>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30049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9B8A4-4C95-7947-8893-B0173AE13480}"/>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3" name="Footer Placeholder 2">
            <a:extLst>
              <a:ext uri="{FF2B5EF4-FFF2-40B4-BE49-F238E27FC236}">
                <a16:creationId xmlns:a16="http://schemas.microsoft.com/office/drawing/2014/main" id="{CF86B0BE-2EB7-D54E-9306-315B2B3CDAE3}"/>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3DE66AAD-3498-6948-BA28-D954598EF2F4}"/>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56186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6D85-99AC-3F48-A961-199AD9746C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Content Placeholder 2">
            <a:extLst>
              <a:ext uri="{FF2B5EF4-FFF2-40B4-BE49-F238E27FC236}">
                <a16:creationId xmlns:a16="http://schemas.microsoft.com/office/drawing/2014/main" id="{7BC732C1-4D0C-0349-9E8B-B90063F7B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Text Placeholder 3">
            <a:extLst>
              <a:ext uri="{FF2B5EF4-FFF2-40B4-BE49-F238E27FC236}">
                <a16:creationId xmlns:a16="http://schemas.microsoft.com/office/drawing/2014/main" id="{417C1FA2-0719-1C48-A32F-E892DBDB3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61C4F9-7B97-FE42-A10B-FEFD1307D0D9}"/>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6" name="Footer Placeholder 5">
            <a:extLst>
              <a:ext uri="{FF2B5EF4-FFF2-40B4-BE49-F238E27FC236}">
                <a16:creationId xmlns:a16="http://schemas.microsoft.com/office/drawing/2014/main" id="{016A569B-825B-FA46-803B-A292DB4B99BC}"/>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D501C082-DF7D-0B49-97B1-CD4BFB8CB52E}"/>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23730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E3D-FA59-E645-9AD6-1488F02FCF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Picture Placeholder 2">
            <a:extLst>
              <a:ext uri="{FF2B5EF4-FFF2-40B4-BE49-F238E27FC236}">
                <a16:creationId xmlns:a16="http://schemas.microsoft.com/office/drawing/2014/main" id="{5AAD7D52-63E1-9042-962E-412E53279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45FAAF32-CB6B-244F-BD06-FB81B6A67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5D948D-7859-2A47-99CB-7278A0186353}"/>
              </a:ext>
            </a:extLst>
          </p:cNvPr>
          <p:cNvSpPr>
            <a:spLocks noGrp="1"/>
          </p:cNvSpPr>
          <p:nvPr>
            <p:ph type="dt" sz="half" idx="10"/>
          </p:nvPr>
        </p:nvSpPr>
        <p:spPr/>
        <p:txBody>
          <a:bodyPr/>
          <a:lstStyle/>
          <a:p>
            <a:fld id="{E66A25AE-7131-4042-AE06-6878D4E17BC9}" type="datetimeFigureOut">
              <a:rPr lang="en-GH" smtClean="0"/>
              <a:t>23/10/2023</a:t>
            </a:fld>
            <a:endParaRPr lang="en-GH"/>
          </a:p>
        </p:txBody>
      </p:sp>
      <p:sp>
        <p:nvSpPr>
          <p:cNvPr id="6" name="Footer Placeholder 5">
            <a:extLst>
              <a:ext uri="{FF2B5EF4-FFF2-40B4-BE49-F238E27FC236}">
                <a16:creationId xmlns:a16="http://schemas.microsoft.com/office/drawing/2014/main" id="{CA0DFF80-A243-CD49-8AF6-395139ED8CCE}"/>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84B1D4CC-7A5C-434D-966B-1271B3E2AE0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425202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E85CC-3FD4-E44B-98C1-98EC7FC37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H"/>
          </a:p>
        </p:txBody>
      </p:sp>
      <p:sp>
        <p:nvSpPr>
          <p:cNvPr id="3" name="Text Placeholder 2">
            <a:extLst>
              <a:ext uri="{FF2B5EF4-FFF2-40B4-BE49-F238E27FC236}">
                <a16:creationId xmlns:a16="http://schemas.microsoft.com/office/drawing/2014/main" id="{03D50A6D-CFE7-BF4F-A2B5-6643BA223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70F4B8CF-25AE-534B-879B-E8747C18B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A25AE-7131-4042-AE06-6878D4E17BC9}" type="datetimeFigureOut">
              <a:rPr lang="en-GH" smtClean="0"/>
              <a:t>23/10/2023</a:t>
            </a:fld>
            <a:endParaRPr lang="en-GH"/>
          </a:p>
        </p:txBody>
      </p:sp>
      <p:sp>
        <p:nvSpPr>
          <p:cNvPr id="5" name="Footer Placeholder 4">
            <a:extLst>
              <a:ext uri="{FF2B5EF4-FFF2-40B4-BE49-F238E27FC236}">
                <a16:creationId xmlns:a16="http://schemas.microsoft.com/office/drawing/2014/main" id="{268718F5-2AA7-D744-9166-A8F4C591A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81AA4F55-3910-5C45-A72D-9CF9023BA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A98DD-E3F0-F448-BA1D-8B8142C935B2}" type="slidenum">
              <a:rPr lang="en-GH" smtClean="0"/>
              <a:t>‹#›</a:t>
            </a:fld>
            <a:endParaRPr lang="en-GH"/>
          </a:p>
        </p:txBody>
      </p:sp>
    </p:spTree>
    <p:extLst>
      <p:ext uri="{BB962C8B-B14F-4D97-AF65-F5344CB8AC3E}">
        <p14:creationId xmlns:p14="http://schemas.microsoft.com/office/powerpoint/2010/main" val="1060952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C781DD-438A-5F02-4B36-C43DA885CAD8}"/>
              </a:ext>
            </a:extLst>
          </p:cNvPr>
          <p:cNvSpPr>
            <a:spLocks noGrp="1"/>
          </p:cNvSpPr>
          <p:nvPr>
            <p:ph type="subTitle" idx="1"/>
          </p:nvPr>
        </p:nvSpPr>
        <p:spPr>
          <a:xfrm>
            <a:off x="1208314" y="5369786"/>
            <a:ext cx="9144000" cy="1305391"/>
          </a:xfrm>
        </p:spPr>
        <p:txBody>
          <a:bodyPr>
            <a:normAutofit lnSpcReduction="10000"/>
          </a:bodyPr>
          <a:lstStyle/>
          <a:p>
            <a:r>
              <a:rPr lang="en-GH" dirty="0"/>
              <a:t>Presentation by:</a:t>
            </a:r>
          </a:p>
          <a:p>
            <a:r>
              <a:rPr lang="en-GH" dirty="0"/>
              <a:t>Prof. Ahmed Jinapor Abdulai</a:t>
            </a:r>
          </a:p>
          <a:p>
            <a:r>
              <a:rPr lang="en-GH" dirty="0"/>
              <a:t>Director-General</a:t>
            </a:r>
          </a:p>
        </p:txBody>
      </p:sp>
      <p:sp>
        <p:nvSpPr>
          <p:cNvPr id="4" name="Title 1">
            <a:extLst>
              <a:ext uri="{FF2B5EF4-FFF2-40B4-BE49-F238E27FC236}">
                <a16:creationId xmlns:a16="http://schemas.microsoft.com/office/drawing/2014/main" id="{F4BD87B4-16DA-ACBC-D1D5-348B41DA58B1}"/>
              </a:ext>
            </a:extLst>
          </p:cNvPr>
          <p:cNvSpPr>
            <a:spLocks noGrp="1" noChangeArrowheads="1"/>
          </p:cNvSpPr>
          <p:nvPr>
            <p:ph type="ctrTitle"/>
          </p:nvPr>
        </p:nvSpPr>
        <p:spPr>
          <a:xfrm>
            <a:off x="1208314" y="2617625"/>
            <a:ext cx="9144000" cy="1796143"/>
          </a:xfrm>
        </p:spPr>
        <p:txBody>
          <a:bodyPr>
            <a:normAutofit fontScale="90000"/>
          </a:bodyPr>
          <a:lstStyle/>
          <a:p>
            <a:br>
              <a:rPr lang="en-US" altLang="en-US" sz="4400" b="1" dirty="0">
                <a:solidFill>
                  <a:srgbClr val="17345F"/>
                </a:solidFill>
              </a:rPr>
            </a:br>
            <a:r>
              <a:rPr lang="en-US" altLang="en-US" b="1" dirty="0">
                <a:solidFill>
                  <a:schemeClr val="accent1"/>
                </a:solidFill>
              </a:rPr>
              <a:t>10</a:t>
            </a:r>
            <a:r>
              <a:rPr lang="en-US" altLang="en-US" b="1" baseline="30000" dirty="0">
                <a:solidFill>
                  <a:schemeClr val="accent1"/>
                </a:solidFill>
              </a:rPr>
              <a:t>th</a:t>
            </a:r>
            <a:r>
              <a:rPr lang="en-US" altLang="en-US" b="1" dirty="0">
                <a:solidFill>
                  <a:schemeClr val="accent1"/>
                </a:solidFill>
              </a:rPr>
              <a:t> </a:t>
            </a:r>
            <a:r>
              <a:rPr lang="en-US" altLang="en-US" sz="6700" b="1" dirty="0">
                <a:solidFill>
                  <a:schemeClr val="accent1"/>
                </a:solidFill>
              </a:rPr>
              <a:t>ACE Impact Regional Workshop</a:t>
            </a:r>
            <a:br>
              <a:rPr lang="en-US" altLang="en-US" sz="6700" b="1" dirty="0">
                <a:solidFill>
                  <a:schemeClr val="accent1"/>
                </a:solidFill>
              </a:rPr>
            </a:br>
            <a:br>
              <a:rPr lang="en-GB" sz="1300" dirty="0">
                <a:solidFill>
                  <a:schemeClr val="accent1"/>
                </a:solidFill>
                <a:effectLst/>
                <a:latin typeface="Times New Roman" panose="02020603050405020304" pitchFamily="18" charset="0"/>
              </a:rPr>
            </a:br>
            <a:r>
              <a:rPr lang="en-GB" sz="5300" b="1" dirty="0">
                <a:solidFill>
                  <a:schemeClr val="accent1"/>
                </a:solidFill>
                <a:effectLst/>
              </a:rPr>
              <a:t>ABIDJAN, COTE D’IVOIRE </a:t>
            </a:r>
            <a:r>
              <a:rPr lang="en-US" altLang="en-US" sz="5300" b="1" dirty="0">
                <a:solidFill>
                  <a:schemeClr val="accent1"/>
                </a:solidFill>
              </a:rPr>
              <a:t> from 31</a:t>
            </a:r>
            <a:r>
              <a:rPr lang="en-US" altLang="en-US" sz="5300" b="1" baseline="30000" dirty="0">
                <a:solidFill>
                  <a:schemeClr val="accent1"/>
                </a:solidFill>
              </a:rPr>
              <a:t>st</a:t>
            </a:r>
            <a:r>
              <a:rPr lang="en-US" altLang="en-US" sz="5300" b="1" dirty="0">
                <a:solidFill>
                  <a:schemeClr val="accent1"/>
                </a:solidFill>
              </a:rPr>
              <a:t> October to 3</a:t>
            </a:r>
            <a:r>
              <a:rPr lang="en-US" altLang="en-US" sz="5300" b="1" baseline="30000" dirty="0">
                <a:solidFill>
                  <a:schemeClr val="accent1"/>
                </a:solidFill>
              </a:rPr>
              <a:t>rd</a:t>
            </a:r>
            <a:r>
              <a:rPr lang="en-US" altLang="en-US" sz="5300" b="1" dirty="0">
                <a:solidFill>
                  <a:schemeClr val="accent1"/>
                </a:solidFill>
              </a:rPr>
              <a:t>  November 2023</a:t>
            </a:r>
            <a:endParaRPr lang="en-US" altLang="en-US" sz="7200" b="1" dirty="0">
              <a:solidFill>
                <a:schemeClr val="accent1"/>
              </a:solidFill>
            </a:endParaRPr>
          </a:p>
        </p:txBody>
      </p:sp>
      <p:grpSp>
        <p:nvGrpSpPr>
          <p:cNvPr id="5" name="Group 4">
            <a:extLst>
              <a:ext uri="{FF2B5EF4-FFF2-40B4-BE49-F238E27FC236}">
                <a16:creationId xmlns:a16="http://schemas.microsoft.com/office/drawing/2014/main" id="{F99BAD45-F29A-E737-9ECD-385278259B5D}"/>
              </a:ext>
            </a:extLst>
          </p:cNvPr>
          <p:cNvGrpSpPr/>
          <p:nvPr/>
        </p:nvGrpSpPr>
        <p:grpSpPr>
          <a:xfrm>
            <a:off x="8405870" y="182823"/>
            <a:ext cx="3786128" cy="860384"/>
            <a:chOff x="9112963" y="-834768"/>
            <a:chExt cx="1999871" cy="1954082"/>
          </a:xfrm>
        </p:grpSpPr>
        <p:sp>
          <p:nvSpPr>
            <p:cNvPr id="6" name="Rounded Rectangle 5">
              <a:extLst>
                <a:ext uri="{FF2B5EF4-FFF2-40B4-BE49-F238E27FC236}">
                  <a16:creationId xmlns:a16="http://schemas.microsoft.com/office/drawing/2014/main" id="{5E87D9D7-C95C-8EE5-34E0-962050E053A2}"/>
                </a:ext>
              </a:extLst>
            </p:cNvPr>
            <p:cNvSpPr/>
            <p:nvPr/>
          </p:nvSpPr>
          <p:spPr>
            <a:xfrm>
              <a:off x="9332223" y="-834768"/>
              <a:ext cx="1780611" cy="110162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t>Leading Tertiary Education to Greater Heights</a:t>
              </a:r>
            </a:p>
          </p:txBody>
        </p:sp>
        <p:pic>
          <p:nvPicPr>
            <p:cNvPr id="7" name="Picture 4">
              <a:extLst>
                <a:ext uri="{FF2B5EF4-FFF2-40B4-BE49-F238E27FC236}">
                  <a16:creationId xmlns:a16="http://schemas.microsoft.com/office/drawing/2014/main" id="{6B1F4C11-9BDB-37B6-B062-79123E57F5D4}"/>
                </a:ext>
              </a:extLst>
            </p:cNvPr>
            <p:cNvPicPr>
              <a:picLocks noChangeAspect="1" noChangeArrowheads="1"/>
            </p:cNvPicPr>
            <p:nvPr/>
          </p:nvPicPr>
          <p:blipFill>
            <a:blip r:embed="rId2"/>
            <a:srcRect/>
            <a:stretch/>
          </p:blipFill>
          <p:spPr bwMode="auto">
            <a:xfrm>
              <a:off x="9112963" y="-185703"/>
              <a:ext cx="376301" cy="13050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B58CEA28-CED4-5C73-BEAE-F192171691CD}"/>
              </a:ext>
            </a:extLst>
          </p:cNvPr>
          <p:cNvSpPr/>
          <p:nvPr/>
        </p:nvSpPr>
        <p:spPr>
          <a:xfrm>
            <a:off x="2422183" y="4730673"/>
            <a:ext cx="6716262" cy="523220"/>
          </a:xfrm>
          <a:prstGeom prst="rect">
            <a:avLst/>
          </a:prstGeom>
        </p:spPr>
        <p:txBody>
          <a:bodyPr wrap="none">
            <a:spAutoFit/>
          </a:bodyPr>
          <a:lstStyle/>
          <a:p>
            <a:pPr algn="ctr"/>
            <a:r>
              <a:rPr lang="en-US" altLang="en-US" sz="2800" b="1" dirty="0">
                <a:solidFill>
                  <a:srgbClr val="17345F"/>
                </a:solidFill>
              </a:rPr>
              <a:t>Ghana ACE National Facilitation Unit Report</a:t>
            </a:r>
            <a:endParaRPr lang="en-GH" sz="2800" dirty="0"/>
          </a:p>
        </p:txBody>
      </p:sp>
    </p:spTree>
    <p:extLst>
      <p:ext uri="{BB962C8B-B14F-4D97-AF65-F5344CB8AC3E}">
        <p14:creationId xmlns:p14="http://schemas.microsoft.com/office/powerpoint/2010/main" val="331294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D350-20F5-D34D-8A3C-50E638011CCB}"/>
              </a:ext>
            </a:extLst>
          </p:cNvPr>
          <p:cNvSpPr>
            <a:spLocks noGrp="1"/>
          </p:cNvSpPr>
          <p:nvPr>
            <p:ph type="title"/>
          </p:nvPr>
        </p:nvSpPr>
        <p:spPr>
          <a:xfrm>
            <a:off x="791817" y="7316"/>
            <a:ext cx="10515600" cy="622161"/>
          </a:xfrm>
        </p:spPr>
        <p:txBody>
          <a:bodyPr>
            <a:normAutofit fontScale="90000"/>
          </a:bodyPr>
          <a:lstStyle/>
          <a:p>
            <a:pPr algn="ctr"/>
            <a:r>
              <a:rPr lang="en-US" dirty="0"/>
              <a:t>DLI Achievement</a:t>
            </a:r>
            <a:endParaRPr lang="en-GH" dirty="0"/>
          </a:p>
        </p:txBody>
      </p:sp>
      <p:graphicFrame>
        <p:nvGraphicFramePr>
          <p:cNvPr id="5" name="Table 4">
            <a:extLst>
              <a:ext uri="{FF2B5EF4-FFF2-40B4-BE49-F238E27FC236}">
                <a16:creationId xmlns:a16="http://schemas.microsoft.com/office/drawing/2014/main" id="{EB591FCA-FA4B-E954-DA0E-C9F304FD1567}"/>
              </a:ext>
            </a:extLst>
          </p:cNvPr>
          <p:cNvGraphicFramePr>
            <a:graphicFrameLocks noGrp="1"/>
          </p:cNvGraphicFramePr>
          <p:nvPr>
            <p:extLst>
              <p:ext uri="{D42A27DB-BD31-4B8C-83A1-F6EECF244321}">
                <p14:modId xmlns:p14="http://schemas.microsoft.com/office/powerpoint/2010/main" val="3844836411"/>
              </p:ext>
            </p:extLst>
          </p:nvPr>
        </p:nvGraphicFramePr>
        <p:xfrm>
          <a:off x="337625" y="815926"/>
          <a:ext cx="11577711" cy="5753683"/>
        </p:xfrm>
        <a:graphic>
          <a:graphicData uri="http://schemas.openxmlformats.org/drawingml/2006/table">
            <a:tbl>
              <a:tblPr/>
              <a:tblGrid>
                <a:gridCol w="916221">
                  <a:extLst>
                    <a:ext uri="{9D8B030D-6E8A-4147-A177-3AD203B41FA5}">
                      <a16:colId xmlns:a16="http://schemas.microsoft.com/office/drawing/2014/main" val="3206995360"/>
                    </a:ext>
                  </a:extLst>
                </a:gridCol>
                <a:gridCol w="592305">
                  <a:extLst>
                    <a:ext uri="{9D8B030D-6E8A-4147-A177-3AD203B41FA5}">
                      <a16:colId xmlns:a16="http://schemas.microsoft.com/office/drawing/2014/main" val="1703421627"/>
                    </a:ext>
                  </a:extLst>
                </a:gridCol>
                <a:gridCol w="592305">
                  <a:extLst>
                    <a:ext uri="{9D8B030D-6E8A-4147-A177-3AD203B41FA5}">
                      <a16:colId xmlns:a16="http://schemas.microsoft.com/office/drawing/2014/main" val="496114674"/>
                    </a:ext>
                  </a:extLst>
                </a:gridCol>
                <a:gridCol w="592305">
                  <a:extLst>
                    <a:ext uri="{9D8B030D-6E8A-4147-A177-3AD203B41FA5}">
                      <a16:colId xmlns:a16="http://schemas.microsoft.com/office/drawing/2014/main" val="3927990937"/>
                    </a:ext>
                  </a:extLst>
                </a:gridCol>
                <a:gridCol w="592305">
                  <a:extLst>
                    <a:ext uri="{9D8B030D-6E8A-4147-A177-3AD203B41FA5}">
                      <a16:colId xmlns:a16="http://schemas.microsoft.com/office/drawing/2014/main" val="2146286923"/>
                    </a:ext>
                  </a:extLst>
                </a:gridCol>
                <a:gridCol w="592305">
                  <a:extLst>
                    <a:ext uri="{9D8B030D-6E8A-4147-A177-3AD203B41FA5}">
                      <a16:colId xmlns:a16="http://schemas.microsoft.com/office/drawing/2014/main" val="3091204600"/>
                    </a:ext>
                  </a:extLst>
                </a:gridCol>
                <a:gridCol w="592305">
                  <a:extLst>
                    <a:ext uri="{9D8B030D-6E8A-4147-A177-3AD203B41FA5}">
                      <a16:colId xmlns:a16="http://schemas.microsoft.com/office/drawing/2014/main" val="3153872748"/>
                    </a:ext>
                  </a:extLst>
                </a:gridCol>
                <a:gridCol w="592305">
                  <a:extLst>
                    <a:ext uri="{9D8B030D-6E8A-4147-A177-3AD203B41FA5}">
                      <a16:colId xmlns:a16="http://schemas.microsoft.com/office/drawing/2014/main" val="928538111"/>
                    </a:ext>
                  </a:extLst>
                </a:gridCol>
                <a:gridCol w="592305">
                  <a:extLst>
                    <a:ext uri="{9D8B030D-6E8A-4147-A177-3AD203B41FA5}">
                      <a16:colId xmlns:a16="http://schemas.microsoft.com/office/drawing/2014/main" val="4146801148"/>
                    </a:ext>
                  </a:extLst>
                </a:gridCol>
                <a:gridCol w="592305">
                  <a:extLst>
                    <a:ext uri="{9D8B030D-6E8A-4147-A177-3AD203B41FA5}">
                      <a16:colId xmlns:a16="http://schemas.microsoft.com/office/drawing/2014/main" val="1074481230"/>
                    </a:ext>
                  </a:extLst>
                </a:gridCol>
                <a:gridCol w="592305">
                  <a:extLst>
                    <a:ext uri="{9D8B030D-6E8A-4147-A177-3AD203B41FA5}">
                      <a16:colId xmlns:a16="http://schemas.microsoft.com/office/drawing/2014/main" val="2501931809"/>
                    </a:ext>
                  </a:extLst>
                </a:gridCol>
                <a:gridCol w="592305">
                  <a:extLst>
                    <a:ext uri="{9D8B030D-6E8A-4147-A177-3AD203B41FA5}">
                      <a16:colId xmlns:a16="http://schemas.microsoft.com/office/drawing/2014/main" val="4154056848"/>
                    </a:ext>
                  </a:extLst>
                </a:gridCol>
                <a:gridCol w="592305">
                  <a:extLst>
                    <a:ext uri="{9D8B030D-6E8A-4147-A177-3AD203B41FA5}">
                      <a16:colId xmlns:a16="http://schemas.microsoft.com/office/drawing/2014/main" val="3492139255"/>
                    </a:ext>
                  </a:extLst>
                </a:gridCol>
                <a:gridCol w="592305">
                  <a:extLst>
                    <a:ext uri="{9D8B030D-6E8A-4147-A177-3AD203B41FA5}">
                      <a16:colId xmlns:a16="http://schemas.microsoft.com/office/drawing/2014/main" val="1431297093"/>
                    </a:ext>
                  </a:extLst>
                </a:gridCol>
                <a:gridCol w="592305">
                  <a:extLst>
                    <a:ext uri="{9D8B030D-6E8A-4147-A177-3AD203B41FA5}">
                      <a16:colId xmlns:a16="http://schemas.microsoft.com/office/drawing/2014/main" val="3360782457"/>
                    </a:ext>
                  </a:extLst>
                </a:gridCol>
                <a:gridCol w="592305">
                  <a:extLst>
                    <a:ext uri="{9D8B030D-6E8A-4147-A177-3AD203B41FA5}">
                      <a16:colId xmlns:a16="http://schemas.microsoft.com/office/drawing/2014/main" val="25570641"/>
                    </a:ext>
                  </a:extLst>
                </a:gridCol>
                <a:gridCol w="592305">
                  <a:extLst>
                    <a:ext uri="{9D8B030D-6E8A-4147-A177-3AD203B41FA5}">
                      <a16:colId xmlns:a16="http://schemas.microsoft.com/office/drawing/2014/main" val="3863832186"/>
                    </a:ext>
                  </a:extLst>
                </a:gridCol>
                <a:gridCol w="592305">
                  <a:extLst>
                    <a:ext uri="{9D8B030D-6E8A-4147-A177-3AD203B41FA5}">
                      <a16:colId xmlns:a16="http://schemas.microsoft.com/office/drawing/2014/main" val="1427290165"/>
                    </a:ext>
                  </a:extLst>
                </a:gridCol>
                <a:gridCol w="592305">
                  <a:extLst>
                    <a:ext uri="{9D8B030D-6E8A-4147-A177-3AD203B41FA5}">
                      <a16:colId xmlns:a16="http://schemas.microsoft.com/office/drawing/2014/main" val="2023206531"/>
                    </a:ext>
                  </a:extLst>
                </a:gridCol>
              </a:tblGrid>
              <a:tr h="1989815">
                <a:tc>
                  <a:txBody>
                    <a:bodyPr/>
                    <a:lstStyle/>
                    <a:p>
                      <a:pPr algn="l" rtl="0" fontAlgn="b"/>
                      <a:r>
                        <a:rPr lang="en-US" sz="1200" b="1" i="0" u="none" strike="noStrike" dirty="0">
                          <a:solidFill>
                            <a:srgbClr val="000000"/>
                          </a:solidFill>
                          <a:effectLst/>
                          <a:latin typeface="Calibri" panose="020F0502020204030204" pitchFamily="34" charset="0"/>
                        </a:rPr>
                        <a:t>DLRs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3.1 (PhD Students)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3.2 (MSc Students)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200" b="1" i="0" u="none" strike="noStrike" dirty="0">
                          <a:solidFill>
                            <a:srgbClr val="000000"/>
                          </a:solidFill>
                          <a:effectLst/>
                          <a:latin typeface="Calibri" panose="020F0502020204030204" pitchFamily="34" charset="0"/>
                        </a:rPr>
                        <a:t>DLR 3.3 (Short Course Students)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4.1 (Programme Accreditation)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4.2 (Publications)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200" b="1" i="0" u="none" strike="noStrike" dirty="0">
                          <a:solidFill>
                            <a:srgbClr val="000000"/>
                          </a:solidFill>
                          <a:effectLst/>
                          <a:latin typeface="Calibri" panose="020F0502020204030204" pitchFamily="34" charset="0"/>
                        </a:rPr>
                        <a:t>DLR 4.3 (</a:t>
                      </a:r>
                      <a:r>
                        <a:rPr lang="en-GB" sz="1200" b="1" i="0" u="none" strike="noStrike" dirty="0" err="1">
                          <a:solidFill>
                            <a:srgbClr val="000000"/>
                          </a:solidFill>
                          <a:effectLst/>
                          <a:latin typeface="Calibri" panose="020F0502020204030204" pitchFamily="34" charset="0"/>
                        </a:rPr>
                        <a:t>Teachning</a:t>
                      </a:r>
                      <a:r>
                        <a:rPr lang="en-GB" sz="1200" b="1" i="0" u="none" strike="noStrike" dirty="0">
                          <a:solidFill>
                            <a:srgbClr val="000000"/>
                          </a:solidFill>
                          <a:effectLst/>
                          <a:latin typeface="Calibri" panose="020F0502020204030204" pitchFamily="34" charset="0"/>
                        </a:rPr>
                        <a:t> &amp; Research Environment)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5.1 (Revenue)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Calibri" panose="020F0502020204030204" pitchFamily="34" charset="0"/>
                        </a:rPr>
                        <a:t>DLR 5.2 (Internships)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5.3 (Entrepreneurship)</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200" b="1" i="0" u="none" strike="noStrike" dirty="0">
                          <a:solidFill>
                            <a:srgbClr val="000000"/>
                          </a:solidFill>
                          <a:effectLst/>
                          <a:latin typeface="Calibri" panose="020F0502020204030204" pitchFamily="34" charset="0"/>
                        </a:rPr>
                        <a:t>DLR 6.1 (Timely fiduciary reporting)</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200" b="1" i="0" u="none" strike="noStrike" dirty="0">
                          <a:solidFill>
                            <a:srgbClr val="000000"/>
                          </a:solidFill>
                          <a:effectLst/>
                          <a:latin typeface="Calibri" panose="020F0502020204030204" pitchFamily="34" charset="0"/>
                        </a:rPr>
                        <a:t>DLR 6.2 (Functioning Audit Committee &amp; Unit)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Calibri" panose="020F0502020204030204" pitchFamily="34" charset="0"/>
                        </a:rPr>
                        <a:t>DLR 6.3 (Web transparency)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200" b="1" i="0" u="none" strike="noStrike" dirty="0">
                          <a:solidFill>
                            <a:srgbClr val="000000"/>
                          </a:solidFill>
                          <a:effectLst/>
                          <a:latin typeface="Calibri" panose="020F0502020204030204" pitchFamily="34" charset="0"/>
                        </a:rPr>
                        <a:t>DLR 7.1 (University-wide Regional Strategy)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7.2 (</a:t>
                      </a:r>
                      <a:r>
                        <a:rPr lang="en-US" sz="1200" b="1" i="0" u="none" strike="noStrike" dirty="0" err="1">
                          <a:solidFill>
                            <a:srgbClr val="000000"/>
                          </a:solidFill>
                          <a:effectLst/>
                          <a:latin typeface="Calibri" panose="020F0502020204030204" pitchFamily="34" charset="0"/>
                        </a:rPr>
                        <a:t>Cometitive</a:t>
                      </a:r>
                      <a:r>
                        <a:rPr lang="en-US" sz="1200" b="1" i="0" u="none" strike="noStrike" dirty="0">
                          <a:solidFill>
                            <a:srgbClr val="000000"/>
                          </a:solidFill>
                          <a:effectLst/>
                          <a:latin typeface="Calibri" panose="020F0502020204030204" pitchFamily="34" charset="0"/>
                        </a:rPr>
                        <a:t> Selection)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7.3 (Institutional Accreditation)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7.4 (PASET Regional Benchmarking)</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DLR 7.5 (Institutional Impact)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dirty="0">
                          <a:solidFill>
                            <a:srgbClr val="000000"/>
                          </a:solidFill>
                          <a:effectLst/>
                          <a:latin typeface="Calibri" panose="020F0502020204030204" pitchFamily="34" charset="0"/>
                        </a:rPr>
                        <a:t>Total % (All DLRs including)</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748802"/>
                  </a:ext>
                </a:extLst>
              </a:tr>
              <a:tr h="371592">
                <a:tc>
                  <a:txBody>
                    <a:bodyPr/>
                    <a:lstStyle/>
                    <a:p>
                      <a:pPr algn="l" rtl="0" fontAlgn="ctr"/>
                      <a:r>
                        <a:rPr lang="en-US" sz="1200" b="1" i="0" u="none" strike="noStrike">
                          <a:solidFill>
                            <a:srgbClr val="000000"/>
                          </a:solidFill>
                          <a:effectLst/>
                          <a:latin typeface="Calibri" panose="020F0502020204030204" pitchFamily="34" charset="0"/>
                        </a:rPr>
                        <a:t>WAGMC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495"/>
                    </a:solidFill>
                  </a:tcPr>
                </a:tc>
                <a:tc>
                  <a:txBody>
                    <a:bodyPr/>
                    <a:lstStyle/>
                    <a:p>
                      <a:pPr algn="ctr" rtl="0" fontAlgn="ctr"/>
                      <a:r>
                        <a:rPr lang="en-US" sz="12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98D"/>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F9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dirty="0">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68C"/>
                    </a:solidFill>
                  </a:tcPr>
                </a:tc>
                <a:tc>
                  <a:txBody>
                    <a:bodyPr/>
                    <a:lstStyle/>
                    <a:p>
                      <a:pPr algn="ctr" rtl="0" fontAlgn="ctr"/>
                      <a:r>
                        <a:rPr lang="en-US" sz="12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98"/>
                    </a:solidFill>
                  </a:tcPr>
                </a:tc>
                <a:tc>
                  <a:txBody>
                    <a:bodyPr/>
                    <a:lstStyle/>
                    <a:p>
                      <a:pPr algn="ctr" rtl="0" fontAlgn="ctr"/>
                      <a:r>
                        <a:rPr lang="en-US" sz="1200" b="0" i="0" u="none" strike="noStrike" dirty="0">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B84"/>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a:solidFill>
                            <a:srgbClr val="FF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E86"/>
                    </a:solidFill>
                  </a:tcPr>
                </a:tc>
                <a:extLst>
                  <a:ext uri="{0D108BD9-81ED-4DB2-BD59-A6C34878D82A}">
                    <a16:rowId xmlns:a16="http://schemas.microsoft.com/office/drawing/2014/main" val="1002450322"/>
                  </a:ext>
                </a:extLst>
              </a:tr>
              <a:tr h="371592">
                <a:tc>
                  <a:txBody>
                    <a:bodyPr/>
                    <a:lstStyle/>
                    <a:p>
                      <a:pPr algn="l" rtl="0" fontAlgn="ctr"/>
                      <a:r>
                        <a:rPr lang="en-US" sz="1200" b="1" i="0" u="none" strike="noStrike">
                          <a:solidFill>
                            <a:srgbClr val="000000"/>
                          </a:solidFill>
                          <a:effectLst/>
                          <a:latin typeface="Calibri" panose="020F0502020204030204" pitchFamily="34" charset="0"/>
                        </a:rPr>
                        <a:t>TRECK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47F"/>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D"/>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48A"/>
                    </a:solidFill>
                  </a:tcPr>
                </a:tc>
                <a:tc>
                  <a:txBody>
                    <a:bodyPr/>
                    <a:lstStyle/>
                    <a:p>
                      <a:pPr algn="ctr" rtl="0" fontAlgn="ctr"/>
                      <a:r>
                        <a:rPr lang="en-US" sz="12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193"/>
                    </a:solidFill>
                  </a:tcPr>
                </a:tc>
                <a:tc>
                  <a:txBody>
                    <a:bodyPr/>
                    <a:lstStyle/>
                    <a:p>
                      <a:pPr algn="ctr" rtl="0" fontAlgn="ctr"/>
                      <a:r>
                        <a:rPr lang="en-US" sz="1200" b="0" i="0" u="none" strike="noStrike" dirty="0">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1" i="0" u="none" strike="noStrike">
                          <a:solidFill>
                            <a:srgbClr val="FF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983"/>
                    </a:solidFill>
                  </a:tcPr>
                </a:tc>
                <a:extLst>
                  <a:ext uri="{0D108BD9-81ED-4DB2-BD59-A6C34878D82A}">
                    <a16:rowId xmlns:a16="http://schemas.microsoft.com/office/drawing/2014/main" val="3302678216"/>
                  </a:ext>
                </a:extLst>
              </a:tr>
              <a:tr h="371592">
                <a:tc>
                  <a:txBody>
                    <a:bodyPr/>
                    <a:lstStyle/>
                    <a:p>
                      <a:pPr algn="l" rtl="0" fontAlgn="ctr"/>
                      <a:r>
                        <a:rPr lang="en-US" sz="1200" b="1" i="0" u="none" strike="noStrike">
                          <a:solidFill>
                            <a:srgbClr val="000000"/>
                          </a:solidFill>
                          <a:effectLst/>
                          <a:latin typeface="Calibri" panose="020F0502020204030204" pitchFamily="34" charset="0"/>
                        </a:rPr>
                        <a:t>ACECOR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D"/>
                    </a:solidFill>
                  </a:tcPr>
                </a:tc>
                <a:tc>
                  <a:txBody>
                    <a:bodyPr/>
                    <a:lstStyle/>
                    <a:p>
                      <a:pPr algn="ctr" rtl="0" fontAlgn="ctr"/>
                      <a:r>
                        <a:rPr lang="en-US" sz="12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882"/>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D"/>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A8E"/>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48A"/>
                    </a:solidFill>
                  </a:tcPr>
                </a:tc>
                <a:tc>
                  <a:txBody>
                    <a:bodyPr/>
                    <a:lstStyle/>
                    <a:p>
                      <a:pPr algn="ctr" rtl="0" fontAlgn="ctr"/>
                      <a:r>
                        <a:rPr lang="en-US" sz="12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495"/>
                    </a:solidFill>
                  </a:tcPr>
                </a:tc>
                <a:tc>
                  <a:txBody>
                    <a:bodyPr/>
                    <a:lstStyle/>
                    <a:p>
                      <a:pPr algn="ctr" rtl="0" fontAlgn="ctr"/>
                      <a:r>
                        <a:rPr lang="en-US" sz="1200" b="0"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580"/>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dirty="0">
                          <a:solidFill>
                            <a:srgbClr val="FF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882"/>
                    </a:solidFill>
                  </a:tcPr>
                </a:tc>
                <a:extLst>
                  <a:ext uri="{0D108BD9-81ED-4DB2-BD59-A6C34878D82A}">
                    <a16:rowId xmlns:a16="http://schemas.microsoft.com/office/drawing/2014/main" val="3722721220"/>
                  </a:ext>
                </a:extLst>
              </a:tr>
              <a:tr h="371592">
                <a:tc>
                  <a:txBody>
                    <a:bodyPr/>
                    <a:lstStyle/>
                    <a:p>
                      <a:pPr algn="l" rtl="0" fontAlgn="ctr"/>
                      <a:r>
                        <a:rPr lang="en-US" sz="1200" b="1" i="0" u="none" strike="noStrike">
                          <a:solidFill>
                            <a:srgbClr val="000000"/>
                          </a:solidFill>
                          <a:effectLst/>
                          <a:latin typeface="Calibri" panose="020F0502020204030204" pitchFamily="34" charset="0"/>
                        </a:rPr>
                        <a:t>WACWISA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D"/>
                    </a:solidFill>
                  </a:tcPr>
                </a:tc>
                <a:tc>
                  <a:txBody>
                    <a:bodyPr/>
                    <a:lstStyle/>
                    <a:p>
                      <a:pPr algn="ctr" rtl="0" fontAlgn="ctr"/>
                      <a:r>
                        <a:rPr lang="en-US" sz="12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982"/>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B8F"/>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88D"/>
                    </a:solidFill>
                  </a:tcPr>
                </a:tc>
                <a:tc>
                  <a:txBody>
                    <a:bodyPr/>
                    <a:lstStyle/>
                    <a:p>
                      <a:pPr algn="ctr" rtl="0" fontAlgn="ctr"/>
                      <a:r>
                        <a:rPr lang="en-US" sz="12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C9A"/>
                    </a:solidFill>
                  </a:tcPr>
                </a:tc>
                <a:tc>
                  <a:txBody>
                    <a:bodyPr/>
                    <a:lstStyle/>
                    <a:p>
                      <a:pPr algn="ctr" rtl="0" fontAlgn="ctr"/>
                      <a:r>
                        <a:rPr lang="en-US" sz="12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81"/>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dirty="0">
                          <a:solidFill>
                            <a:srgbClr val="FF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882"/>
                    </a:solidFill>
                  </a:tcPr>
                </a:tc>
                <a:extLst>
                  <a:ext uri="{0D108BD9-81ED-4DB2-BD59-A6C34878D82A}">
                    <a16:rowId xmlns:a16="http://schemas.microsoft.com/office/drawing/2014/main" val="3191319172"/>
                  </a:ext>
                </a:extLst>
              </a:tr>
              <a:tr h="371592">
                <a:tc>
                  <a:txBody>
                    <a:bodyPr/>
                    <a:lstStyle/>
                    <a:p>
                      <a:pPr algn="l" rtl="0" fontAlgn="ctr"/>
                      <a:r>
                        <a:rPr lang="en-US" sz="1200" b="1" i="0" u="none" strike="noStrike">
                          <a:solidFill>
                            <a:srgbClr val="000000"/>
                          </a:solidFill>
                          <a:effectLst/>
                          <a:latin typeface="Calibri" panose="020F0502020204030204" pitchFamily="34" charset="0"/>
                        </a:rPr>
                        <a:t>WACCI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85"/>
                    </a:solidFill>
                  </a:tcPr>
                </a:tc>
                <a:tc>
                  <a:txBody>
                    <a:bodyPr/>
                    <a:lstStyle/>
                    <a:p>
                      <a:pPr algn="ctr" rtl="0" fontAlgn="ctr"/>
                      <a:r>
                        <a:rPr lang="en-US" sz="12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092"/>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dirty="0">
                          <a:solidFill>
                            <a:srgbClr val="FF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882"/>
                    </a:solidFill>
                  </a:tcPr>
                </a:tc>
                <a:extLst>
                  <a:ext uri="{0D108BD9-81ED-4DB2-BD59-A6C34878D82A}">
                    <a16:rowId xmlns:a16="http://schemas.microsoft.com/office/drawing/2014/main" val="648926779"/>
                  </a:ext>
                </a:extLst>
              </a:tr>
              <a:tr h="371592">
                <a:tc>
                  <a:txBody>
                    <a:bodyPr/>
                    <a:lstStyle/>
                    <a:p>
                      <a:pPr algn="l" rtl="0" fontAlgn="ctr"/>
                      <a:r>
                        <a:rPr lang="en-US" sz="1200" b="1" i="0" u="none" strike="noStrike">
                          <a:solidFill>
                            <a:srgbClr val="000000"/>
                          </a:solidFill>
                          <a:effectLst/>
                          <a:latin typeface="Calibri" panose="020F0502020204030204" pitchFamily="34" charset="0"/>
                        </a:rPr>
                        <a:t>WACCBIP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98E"/>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696"/>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B84"/>
                    </a:solidFill>
                  </a:tcPr>
                </a:tc>
                <a:tc>
                  <a:txBody>
                    <a:bodyPr/>
                    <a:lstStyle/>
                    <a:p>
                      <a:pPr algn="ctr" rtl="0" fontAlgn="ctr"/>
                      <a:r>
                        <a:rPr lang="en-US"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C8F"/>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dirty="0">
                          <a:solidFill>
                            <a:srgbClr val="FF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681"/>
                    </a:solidFill>
                  </a:tcPr>
                </a:tc>
                <a:extLst>
                  <a:ext uri="{0D108BD9-81ED-4DB2-BD59-A6C34878D82A}">
                    <a16:rowId xmlns:a16="http://schemas.microsoft.com/office/drawing/2014/main" val="1834123369"/>
                  </a:ext>
                </a:extLst>
              </a:tr>
              <a:tr h="371592">
                <a:tc>
                  <a:txBody>
                    <a:bodyPr/>
                    <a:lstStyle/>
                    <a:p>
                      <a:pPr algn="l" rtl="0" fontAlgn="ctr"/>
                      <a:r>
                        <a:rPr lang="en-US" sz="1200" b="1" i="0" u="none" strike="noStrike">
                          <a:solidFill>
                            <a:srgbClr val="000000"/>
                          </a:solidFill>
                          <a:effectLst/>
                          <a:latin typeface="Calibri" panose="020F0502020204030204" pitchFamily="34" charset="0"/>
                        </a:rPr>
                        <a:t>RCEES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81"/>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48A"/>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F87"/>
                    </a:solidFill>
                  </a:tcPr>
                </a:tc>
                <a:tc>
                  <a:txBody>
                    <a:bodyPr/>
                    <a:lstStyle/>
                    <a:p>
                      <a:pPr algn="ctr" rtl="0" fontAlgn="ctr"/>
                      <a:r>
                        <a:rPr lang="en-US" sz="12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897"/>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ctr"/>
                      <a:r>
                        <a:rPr lang="en-US" sz="1200" b="1" i="0" u="none" strike="noStrike" dirty="0">
                          <a:solidFill>
                            <a:srgbClr val="FF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47F"/>
                    </a:solidFill>
                  </a:tcPr>
                </a:tc>
                <a:extLst>
                  <a:ext uri="{0D108BD9-81ED-4DB2-BD59-A6C34878D82A}">
                    <a16:rowId xmlns:a16="http://schemas.microsoft.com/office/drawing/2014/main" val="1728209893"/>
                  </a:ext>
                </a:extLst>
              </a:tr>
              <a:tr h="371592">
                <a:tc>
                  <a:txBody>
                    <a:bodyPr/>
                    <a:lstStyle/>
                    <a:p>
                      <a:pPr algn="l" rtl="0" fontAlgn="ctr"/>
                      <a:r>
                        <a:rPr lang="en-US" sz="1200" b="1" i="0" u="none" strike="noStrike">
                          <a:solidFill>
                            <a:srgbClr val="000000"/>
                          </a:solidFill>
                          <a:effectLst/>
                          <a:latin typeface="Calibri" panose="020F0502020204030204" pitchFamily="34" charset="0"/>
                        </a:rPr>
                        <a:t>RWESK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A83"/>
                    </a:solidFill>
                  </a:tcPr>
                </a:tc>
                <a:tc>
                  <a:txBody>
                    <a:bodyPr/>
                    <a:lstStyle/>
                    <a:p>
                      <a:pPr algn="ctr" rtl="0"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389"/>
                    </a:solidFill>
                  </a:tcPr>
                </a:tc>
                <a:tc>
                  <a:txBody>
                    <a:bodyPr/>
                    <a:lstStyle/>
                    <a:p>
                      <a:pPr algn="ctr" rtl="0" fontAlgn="ctr"/>
                      <a:r>
                        <a:rPr lang="en-US" sz="12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092"/>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ctr"/>
                      <a:r>
                        <a:rPr lang="en-US" sz="1200" b="1" i="0" u="none" strike="noStrike" dirty="0">
                          <a:solidFill>
                            <a:srgbClr val="FF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47F"/>
                    </a:solidFill>
                  </a:tcPr>
                </a:tc>
                <a:extLst>
                  <a:ext uri="{0D108BD9-81ED-4DB2-BD59-A6C34878D82A}">
                    <a16:rowId xmlns:a16="http://schemas.microsoft.com/office/drawing/2014/main" val="922065410"/>
                  </a:ext>
                </a:extLst>
              </a:tr>
              <a:tr h="371592">
                <a:tc>
                  <a:txBody>
                    <a:bodyPr/>
                    <a:lstStyle/>
                    <a:p>
                      <a:pPr algn="l" rtl="0" fontAlgn="ctr"/>
                      <a:r>
                        <a:rPr lang="en-US" sz="1200" b="1" i="0" u="none" strike="noStrike">
                          <a:solidFill>
                            <a:srgbClr val="000000"/>
                          </a:solidFill>
                          <a:effectLst/>
                          <a:latin typeface="Calibri" panose="020F0502020204030204" pitchFamily="34" charset="0"/>
                        </a:rPr>
                        <a:t>CoE_KEEP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88D"/>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389"/>
                    </a:solidFill>
                  </a:tcPr>
                </a:tc>
                <a:tc>
                  <a:txBody>
                    <a:bodyPr/>
                    <a:lstStyle/>
                    <a:p>
                      <a:pPr algn="ctr" rtl="0" fontAlgn="ctr"/>
                      <a:r>
                        <a:rPr lang="en-US" sz="12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495"/>
                    </a:solidFill>
                  </a:tcPr>
                </a:tc>
                <a:tc>
                  <a:txBody>
                    <a:bodyPr/>
                    <a:lstStyle/>
                    <a:p>
                      <a:pPr algn="ctr" rtl="0"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rtl="0" fontAlgn="ctr"/>
                      <a:r>
                        <a:rPr lang="en-US" sz="1200" b="1" i="0" u="none" strike="noStrike" dirty="0">
                          <a:solidFill>
                            <a:srgbClr val="FF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D"/>
                    </a:solidFill>
                  </a:tcPr>
                </a:tc>
                <a:extLst>
                  <a:ext uri="{0D108BD9-81ED-4DB2-BD59-A6C34878D82A}">
                    <a16:rowId xmlns:a16="http://schemas.microsoft.com/office/drawing/2014/main" val="1196130661"/>
                  </a:ext>
                </a:extLst>
              </a:tr>
              <a:tr h="419540">
                <a:tc>
                  <a:txBody>
                    <a:bodyPr/>
                    <a:lstStyle/>
                    <a:p>
                      <a:pPr algn="l" rtl="0" fontAlgn="b"/>
                      <a:r>
                        <a:rPr lang="en-US" sz="1600" b="1" i="0" u="none" strike="noStrike" dirty="0">
                          <a:solidFill>
                            <a:srgbClr val="000000"/>
                          </a:solidFill>
                          <a:effectLst/>
                          <a:latin typeface="Calibri" panose="020F050202020403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F"/>
                    </a:solidFill>
                  </a:tcPr>
                </a:tc>
                <a:tc>
                  <a:txBody>
                    <a:bodyPr/>
                    <a:lstStyle/>
                    <a:p>
                      <a:pPr algn="ctr" rtl="0" fontAlgn="b"/>
                      <a:r>
                        <a:rPr lang="en-US" sz="1600" b="1" i="0" u="none" strike="noStrike" dirty="0">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781"/>
                    </a:solidFill>
                  </a:tcPr>
                </a:tc>
                <a:tc>
                  <a:txBody>
                    <a:bodyPr/>
                    <a:lstStyle/>
                    <a:p>
                      <a:pPr algn="ctr" rtl="0" fontAlgn="b"/>
                      <a:r>
                        <a:rPr lang="en-US" sz="1600" b="1"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81"/>
                    </a:solidFill>
                  </a:tcPr>
                </a:tc>
                <a:tc>
                  <a:txBody>
                    <a:bodyPr/>
                    <a:lstStyle/>
                    <a:p>
                      <a:pPr algn="ctr" rtl="0" fontAlgn="b"/>
                      <a:r>
                        <a:rPr lang="en-US" sz="1600" b="1"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983"/>
                    </a:solidFill>
                  </a:tcPr>
                </a:tc>
                <a:tc>
                  <a:txBody>
                    <a:bodyPr/>
                    <a:lstStyle/>
                    <a:p>
                      <a:pPr algn="ctr" rtl="0" fontAlgn="b"/>
                      <a:r>
                        <a:rPr lang="en-US" sz="1600" b="1" i="0" u="none" strike="noStrike" dirty="0">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b"/>
                      <a:r>
                        <a:rPr lang="en-US" sz="1600" b="1"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F86"/>
                    </a:solidFill>
                  </a:tcPr>
                </a:tc>
                <a:tc>
                  <a:txBody>
                    <a:bodyPr/>
                    <a:lstStyle/>
                    <a:p>
                      <a:pPr algn="ctr" rtl="0" fontAlgn="b"/>
                      <a:r>
                        <a:rPr lang="en-US" sz="16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b"/>
                      <a:r>
                        <a:rPr lang="en-US" sz="1600" b="1" i="0" u="none" strike="noStrike" dirty="0">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8B"/>
                    </a:solidFill>
                  </a:tcPr>
                </a:tc>
                <a:tc>
                  <a:txBody>
                    <a:bodyPr/>
                    <a:lstStyle/>
                    <a:p>
                      <a:pPr algn="ctr" rtl="0" fontAlgn="b"/>
                      <a:r>
                        <a:rPr lang="en-US" sz="16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rtl="0" fontAlgn="b"/>
                      <a:r>
                        <a:rPr lang="en-US" sz="1600" b="1" i="0" u="none" strike="noStrike" dirty="0">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289"/>
                    </a:solidFill>
                  </a:tcPr>
                </a:tc>
                <a:tc>
                  <a:txBody>
                    <a:bodyPr/>
                    <a:lstStyle/>
                    <a:p>
                      <a:pPr algn="ctr" rtl="0" fontAlgn="b"/>
                      <a:r>
                        <a:rPr lang="en-US" sz="1600" b="1" i="0" u="none" strike="noStrike" dirty="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495"/>
                    </a:solidFill>
                  </a:tcPr>
                </a:tc>
                <a:tc>
                  <a:txBody>
                    <a:bodyPr/>
                    <a:lstStyle/>
                    <a:p>
                      <a:pPr algn="ctr" rtl="0" fontAlgn="b"/>
                      <a:r>
                        <a:rPr lang="en-US" sz="1600" b="1" i="0" u="none" strike="noStrike" dirty="0">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D"/>
                    </a:solidFill>
                  </a:tcPr>
                </a:tc>
                <a:tc>
                  <a:txBody>
                    <a:bodyPr/>
                    <a:lstStyle/>
                    <a:p>
                      <a:pPr algn="ctr" rtl="0" fontAlgn="b"/>
                      <a:r>
                        <a:rPr lang="en-US" sz="1600" b="1" i="0" u="none" strike="noStrike" dirty="0">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82"/>
                    </a:solidFill>
                  </a:tcPr>
                </a:tc>
                <a:tc>
                  <a:txBody>
                    <a:bodyPr/>
                    <a:lstStyle/>
                    <a:p>
                      <a:pPr algn="ctr" rtl="0" fontAlgn="b"/>
                      <a:r>
                        <a:rPr lang="en-US" sz="16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ctr" rtl="0" fontAlgn="b"/>
                      <a:r>
                        <a:rPr lang="en-US" sz="1600" b="1" i="0" u="none" strike="noStrike" dirty="0">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C8F"/>
                    </a:solidFill>
                  </a:tcPr>
                </a:tc>
                <a:tc>
                  <a:txBody>
                    <a:bodyPr/>
                    <a:lstStyle/>
                    <a:p>
                      <a:pPr algn="ctr" rtl="0" fontAlgn="b"/>
                      <a:r>
                        <a:rPr lang="en-US" sz="1600" b="1" i="0" u="none" strike="noStrike" dirty="0">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rtl="0" fontAlgn="b"/>
                      <a:r>
                        <a:rPr lang="en-US" sz="1600" b="1" i="0" u="none" strike="noStrike" dirty="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394"/>
                    </a:solidFill>
                  </a:tcPr>
                </a:tc>
                <a:tc>
                  <a:txBody>
                    <a:bodyPr/>
                    <a:lstStyle/>
                    <a:p>
                      <a:pPr algn="ctr" rtl="0" fontAlgn="b"/>
                      <a:r>
                        <a:rPr lang="en-US" sz="1600" b="1" i="0" u="none" strike="noStrike" dirty="0">
                          <a:solidFill>
                            <a:srgbClr val="FF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781"/>
                    </a:solidFill>
                  </a:tcPr>
                </a:tc>
                <a:extLst>
                  <a:ext uri="{0D108BD9-81ED-4DB2-BD59-A6C34878D82A}">
                    <a16:rowId xmlns:a16="http://schemas.microsoft.com/office/drawing/2014/main" val="514117130"/>
                  </a:ext>
                </a:extLst>
              </a:tr>
            </a:tbl>
          </a:graphicData>
        </a:graphic>
      </p:graphicFrame>
    </p:spTree>
    <p:extLst>
      <p:ext uri="{BB962C8B-B14F-4D97-AF65-F5344CB8AC3E}">
        <p14:creationId xmlns:p14="http://schemas.microsoft.com/office/powerpoint/2010/main" val="262824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5C72-E2CA-FF04-5ED4-6700DF00FDF4}"/>
              </a:ext>
            </a:extLst>
          </p:cNvPr>
          <p:cNvSpPr>
            <a:spLocks noGrp="1"/>
          </p:cNvSpPr>
          <p:nvPr>
            <p:ph type="title"/>
          </p:nvPr>
        </p:nvSpPr>
        <p:spPr>
          <a:xfrm>
            <a:off x="1358083" y="188997"/>
            <a:ext cx="9475833" cy="703102"/>
          </a:xfrm>
        </p:spPr>
        <p:txBody>
          <a:bodyPr/>
          <a:lstStyle/>
          <a:p>
            <a:r>
              <a:rPr lang="en-GH" dirty="0"/>
              <a:t>Challenges and Key Issues</a:t>
            </a:r>
          </a:p>
        </p:txBody>
      </p:sp>
      <p:graphicFrame>
        <p:nvGraphicFramePr>
          <p:cNvPr id="3" name="Diagram 2">
            <a:extLst>
              <a:ext uri="{FF2B5EF4-FFF2-40B4-BE49-F238E27FC236}">
                <a16:creationId xmlns:a16="http://schemas.microsoft.com/office/drawing/2014/main" id="{AFBE46C4-762E-B371-B861-4BD4C0CAD2FE}"/>
              </a:ext>
            </a:extLst>
          </p:cNvPr>
          <p:cNvGraphicFramePr/>
          <p:nvPr>
            <p:extLst>
              <p:ext uri="{D42A27DB-BD31-4B8C-83A1-F6EECF244321}">
                <p14:modId xmlns:p14="http://schemas.microsoft.com/office/powerpoint/2010/main" val="2729561527"/>
              </p:ext>
            </p:extLst>
          </p:nvPr>
        </p:nvGraphicFramePr>
        <p:xfrm>
          <a:off x="142883" y="892099"/>
          <a:ext cx="11660908" cy="5553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D8FFC3CB-DCBC-0845-659F-42A66600C602}"/>
              </a:ext>
            </a:extLst>
          </p:cNvPr>
          <p:cNvSpPr/>
          <p:nvPr/>
        </p:nvSpPr>
        <p:spPr>
          <a:xfrm>
            <a:off x="689008" y="1008783"/>
            <a:ext cx="8533051" cy="452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US" sz="1800" dirty="0"/>
              <a:t>KEY ISSUES</a:t>
            </a:r>
          </a:p>
        </p:txBody>
      </p:sp>
      <p:sp>
        <p:nvSpPr>
          <p:cNvPr id="6" name="TextBox 5">
            <a:extLst>
              <a:ext uri="{FF2B5EF4-FFF2-40B4-BE49-F238E27FC236}">
                <a16:creationId xmlns:a16="http://schemas.microsoft.com/office/drawing/2014/main" id="{CD50BE75-1633-4544-731D-A9B8533D938A}"/>
              </a:ext>
            </a:extLst>
          </p:cNvPr>
          <p:cNvSpPr txBox="1"/>
          <p:nvPr/>
        </p:nvSpPr>
        <p:spPr>
          <a:xfrm>
            <a:off x="142884" y="1595202"/>
            <a:ext cx="11660908" cy="966803"/>
          </a:xfrm>
          <a:prstGeom prst="rect">
            <a:avLst/>
          </a:prstGeom>
          <a:noFill/>
        </p:spPr>
        <p:txBody>
          <a:bodyPr wrap="square" rtlCol="0">
            <a:spAutoFit/>
          </a:bodyPr>
          <a:lstStyle/>
          <a:p>
            <a:pPr marL="457200">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NFU is currently running on a tight budget line in carrying out some of its activities due to the No-Coast extension of the project. Supplementary budget support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from the Bank (the restructuring process) could assist in the implementation of key activities within the action plan of the NFU. </a:t>
            </a:r>
            <a:endParaRPr lang="en-GH"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3FC4228-E4B0-01F6-C481-57B33B6FBBB2}"/>
              </a:ext>
            </a:extLst>
          </p:cNvPr>
          <p:cNvSpPr/>
          <p:nvPr/>
        </p:nvSpPr>
        <p:spPr>
          <a:xfrm>
            <a:off x="9483968" y="6353908"/>
            <a:ext cx="2708031" cy="5040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H"/>
          </a:p>
        </p:txBody>
      </p:sp>
    </p:spTree>
    <p:extLst>
      <p:ext uri="{BB962C8B-B14F-4D97-AF65-F5344CB8AC3E}">
        <p14:creationId xmlns:p14="http://schemas.microsoft.com/office/powerpoint/2010/main" val="119475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1C6E-663F-6291-3F55-2F0B29A9AF65}"/>
              </a:ext>
            </a:extLst>
          </p:cNvPr>
          <p:cNvSpPr>
            <a:spLocks noGrp="1"/>
          </p:cNvSpPr>
          <p:nvPr>
            <p:ph type="title"/>
          </p:nvPr>
        </p:nvSpPr>
        <p:spPr>
          <a:xfrm>
            <a:off x="1358083" y="155543"/>
            <a:ext cx="9475833" cy="535833"/>
          </a:xfrm>
        </p:spPr>
        <p:txBody>
          <a:bodyPr>
            <a:normAutofit fontScale="90000"/>
          </a:bodyPr>
          <a:lstStyle/>
          <a:p>
            <a:r>
              <a:rPr lang="en-GH" dirty="0"/>
              <a:t>NEXT STEPS</a:t>
            </a:r>
          </a:p>
        </p:txBody>
      </p:sp>
      <p:graphicFrame>
        <p:nvGraphicFramePr>
          <p:cNvPr id="3" name="Table 2">
            <a:extLst>
              <a:ext uri="{FF2B5EF4-FFF2-40B4-BE49-F238E27FC236}">
                <a16:creationId xmlns:a16="http://schemas.microsoft.com/office/drawing/2014/main" id="{5A115778-5AFB-DAC1-33A7-063F2CF6AFCA}"/>
              </a:ext>
            </a:extLst>
          </p:cNvPr>
          <p:cNvGraphicFramePr>
            <a:graphicFrameLocks noGrp="1"/>
          </p:cNvGraphicFramePr>
          <p:nvPr>
            <p:extLst>
              <p:ext uri="{D42A27DB-BD31-4B8C-83A1-F6EECF244321}">
                <p14:modId xmlns:p14="http://schemas.microsoft.com/office/powerpoint/2010/main" val="512961590"/>
              </p:ext>
            </p:extLst>
          </p:nvPr>
        </p:nvGraphicFramePr>
        <p:xfrm>
          <a:off x="82062" y="697524"/>
          <a:ext cx="12016153" cy="6054968"/>
        </p:xfrm>
        <a:graphic>
          <a:graphicData uri="http://schemas.openxmlformats.org/drawingml/2006/table">
            <a:tbl>
              <a:tblPr firstRow="1" firstCol="1" bandRow="1">
                <a:tableStyleId>{5C22544A-7EE6-4342-B048-85BDC9FD1C3A}</a:tableStyleId>
              </a:tblPr>
              <a:tblGrid>
                <a:gridCol w="8217876">
                  <a:extLst>
                    <a:ext uri="{9D8B030D-6E8A-4147-A177-3AD203B41FA5}">
                      <a16:colId xmlns:a16="http://schemas.microsoft.com/office/drawing/2014/main" val="3043096615"/>
                    </a:ext>
                  </a:extLst>
                </a:gridCol>
                <a:gridCol w="1570893">
                  <a:extLst>
                    <a:ext uri="{9D8B030D-6E8A-4147-A177-3AD203B41FA5}">
                      <a16:colId xmlns:a16="http://schemas.microsoft.com/office/drawing/2014/main" val="2887743373"/>
                    </a:ext>
                  </a:extLst>
                </a:gridCol>
                <a:gridCol w="2227384">
                  <a:extLst>
                    <a:ext uri="{9D8B030D-6E8A-4147-A177-3AD203B41FA5}">
                      <a16:colId xmlns:a16="http://schemas.microsoft.com/office/drawing/2014/main" val="1970203735"/>
                    </a:ext>
                  </a:extLst>
                </a:gridCol>
              </a:tblGrid>
              <a:tr h="528514">
                <a:tc>
                  <a:txBody>
                    <a:bodyPr/>
                    <a:lstStyle/>
                    <a:p>
                      <a:pPr algn="just">
                        <a:spcBef>
                          <a:spcPts val="600"/>
                        </a:spcBef>
                        <a:spcAft>
                          <a:spcPts val="600"/>
                        </a:spcAft>
                      </a:pPr>
                      <a:r>
                        <a:rPr lang="en-US" sz="2000" dirty="0">
                          <a:effectLst/>
                        </a:rPr>
                        <a:t>Key Actions</a:t>
                      </a:r>
                      <a:endParaRPr lang="en-GH" sz="2800" dirty="0">
                        <a:effectLst/>
                        <a:latin typeface="Times New Roman" panose="02020603050405020304" pitchFamily="18" charset="0"/>
                        <a:ea typeface="Times New Roman" panose="02020603050405020304" pitchFamily="18" charset="0"/>
                      </a:endParaRPr>
                    </a:p>
                  </a:txBody>
                  <a:tcPr marL="61430" marR="61430" marT="0" marB="0"/>
                </a:tc>
                <a:tc>
                  <a:txBody>
                    <a:bodyPr/>
                    <a:lstStyle/>
                    <a:p>
                      <a:pPr algn="just">
                        <a:spcBef>
                          <a:spcPts val="600"/>
                        </a:spcBef>
                      </a:pPr>
                      <a:r>
                        <a:rPr lang="en-US" sz="2000">
                          <a:effectLst/>
                        </a:rPr>
                        <a:t>Responsible</a:t>
                      </a:r>
                      <a:endParaRPr lang="en-GH" sz="2800">
                        <a:effectLst/>
                        <a:latin typeface="Times New Roman" panose="02020603050405020304" pitchFamily="18" charset="0"/>
                        <a:ea typeface="Times New Roman" panose="02020603050405020304" pitchFamily="18" charset="0"/>
                      </a:endParaRPr>
                    </a:p>
                  </a:txBody>
                  <a:tcPr marL="61430" marR="61430" marT="0" marB="0"/>
                </a:tc>
                <a:tc>
                  <a:txBody>
                    <a:bodyPr/>
                    <a:lstStyle/>
                    <a:p>
                      <a:pPr algn="just">
                        <a:spcBef>
                          <a:spcPts val="600"/>
                        </a:spcBef>
                      </a:pPr>
                      <a:r>
                        <a:rPr lang="en-US" sz="2000" dirty="0">
                          <a:effectLst/>
                        </a:rPr>
                        <a:t>Timeline/Deadline</a:t>
                      </a:r>
                      <a:endParaRPr lang="en-GH" sz="2800" dirty="0">
                        <a:effectLst/>
                        <a:latin typeface="Times New Roman" panose="02020603050405020304" pitchFamily="18" charset="0"/>
                        <a:ea typeface="Times New Roman" panose="02020603050405020304" pitchFamily="18" charset="0"/>
                      </a:endParaRPr>
                    </a:p>
                  </a:txBody>
                  <a:tcPr marL="61430" marR="61430" marT="0" marB="0"/>
                </a:tc>
                <a:extLst>
                  <a:ext uri="{0D108BD9-81ED-4DB2-BD59-A6C34878D82A}">
                    <a16:rowId xmlns:a16="http://schemas.microsoft.com/office/drawing/2014/main" val="2517546562"/>
                  </a:ext>
                </a:extLst>
              </a:tr>
              <a:tr h="449581">
                <a:tc>
                  <a:txBody>
                    <a:bodyPr/>
                    <a:lstStyle/>
                    <a:p>
                      <a:pPr>
                        <a:spcAft>
                          <a:spcPts val="600"/>
                        </a:spcAft>
                      </a:pPr>
                      <a:r>
                        <a:rPr lang="en-US" sz="1400" b="1" dirty="0">
                          <a:effectLst/>
                          <a:latin typeface="Times New Roman" panose="02020603050405020304" pitchFamily="18" charset="0"/>
                          <a:cs typeface="Times New Roman" panose="02020603050405020304" pitchFamily="18" charset="0"/>
                        </a:rPr>
                        <a:t>Organize capacity building workshop for centers </a:t>
                      </a:r>
                      <a:endParaRPr lang="en-GH"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600" dirty="0">
                          <a:effectLst/>
                          <a:latin typeface="Times New Roman" panose="02020603050405020304" pitchFamily="18" charset="0"/>
                          <a:cs typeface="Times New Roman" panose="02020603050405020304" pitchFamily="18" charset="0"/>
                        </a:rPr>
                        <a:t>NFU</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400" b="0" dirty="0">
                          <a:effectLst/>
                          <a:latin typeface="Times New Roman" panose="02020603050405020304" pitchFamily="18" charset="0"/>
                          <a:cs typeface="Times New Roman" panose="02020603050405020304" pitchFamily="18" charset="0"/>
                        </a:rPr>
                        <a:t> July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1815829819"/>
                  </a:ext>
                </a:extLst>
              </a:tr>
              <a:tr h="528514">
                <a:tc>
                  <a:txBody>
                    <a:bodyPr/>
                    <a:lstStyle/>
                    <a:p>
                      <a:pPr algn="l" fontAlgn="t"/>
                      <a:r>
                        <a:rPr lang="en-GB" sz="1400" b="1" i="0" u="none" strike="noStrike" dirty="0">
                          <a:effectLst/>
                          <a:latin typeface="Times New Roman" panose="02020603050405020304" pitchFamily="18" charset="0"/>
                          <a:cs typeface="Times New Roman" panose="02020603050405020304" pitchFamily="18" charset="0"/>
                        </a:rPr>
                        <a:t>Participate in Regional ACE Impact mid-year and PSC workshops</a:t>
                      </a:r>
                    </a:p>
                  </a:txBody>
                  <a:tcPr marL="9525" marR="9525" marT="9525" marB="0"/>
                </a:tc>
                <a:tc>
                  <a:txBody>
                    <a:bodyPr/>
                    <a:lstStyle/>
                    <a:p>
                      <a:pPr algn="just"/>
                      <a:r>
                        <a:rPr lang="en-US" sz="1600" dirty="0">
                          <a:effectLst/>
                          <a:latin typeface="Times New Roman" panose="02020603050405020304" pitchFamily="18" charset="0"/>
                          <a:cs typeface="Times New Roman" panose="02020603050405020304" pitchFamily="18" charset="0"/>
                        </a:rPr>
                        <a:t>NFU/AAU</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spcAft>
                          <a:spcPts val="600"/>
                        </a:spcAft>
                      </a:pPr>
                      <a:r>
                        <a:rPr lang="en-US" sz="1400" b="0" dirty="0">
                          <a:effectLst/>
                          <a:latin typeface="Times New Roman" panose="02020603050405020304" pitchFamily="18" charset="0"/>
                          <a:cs typeface="Times New Roman" panose="02020603050405020304" pitchFamily="18" charset="0"/>
                        </a:rPr>
                        <a:t>May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3282050937"/>
                  </a:ext>
                </a:extLst>
              </a:tr>
              <a:tr h="465831">
                <a:tc>
                  <a:txBody>
                    <a:bodyPr/>
                    <a:lstStyle/>
                    <a:p>
                      <a:pPr algn="l" fontAlgn="t"/>
                      <a:r>
                        <a:rPr lang="en-GB" sz="1400" b="1" i="0" u="none" strike="noStrike" dirty="0">
                          <a:effectLst/>
                          <a:latin typeface="Times New Roman" panose="02020603050405020304" pitchFamily="18" charset="0"/>
                          <a:cs typeface="Times New Roman" panose="02020603050405020304" pitchFamily="18" charset="0"/>
                        </a:rPr>
                        <a:t>Conduct a country performance review meetings (To be held before project review workshops)</a:t>
                      </a:r>
                    </a:p>
                  </a:txBody>
                  <a:tcPr marL="9525" marR="9525" marT="9525" marB="0"/>
                </a:tc>
                <a:tc>
                  <a:txBody>
                    <a:bodyPr/>
                    <a:lstStyle/>
                    <a:p>
                      <a:pPr algn="just"/>
                      <a:r>
                        <a:rPr lang="en-US" sz="1600" dirty="0">
                          <a:effectLst/>
                          <a:latin typeface="Times New Roman" panose="02020603050405020304" pitchFamily="18" charset="0"/>
                          <a:cs typeface="Times New Roman" panose="02020603050405020304" pitchFamily="18" charset="0"/>
                        </a:rPr>
                        <a:t>NFU/Centers</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400" b="0" dirty="0">
                          <a:effectLst/>
                          <a:latin typeface="Times New Roman" panose="02020603050405020304" pitchFamily="18" charset="0"/>
                          <a:cs typeface="Times New Roman" panose="02020603050405020304" pitchFamily="18" charset="0"/>
                        </a:rPr>
                        <a:t> March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3435930476"/>
                  </a:ext>
                </a:extLst>
              </a:tr>
              <a:tr h="528514">
                <a:tc>
                  <a:txBody>
                    <a:bodyPr/>
                    <a:lstStyle/>
                    <a:p>
                      <a:pPr algn="just">
                        <a:spcAft>
                          <a:spcPts val="600"/>
                        </a:spcAft>
                      </a:pPr>
                      <a:r>
                        <a:rPr lang="en-US" sz="1400" b="1" dirty="0">
                          <a:effectLst/>
                          <a:latin typeface="Times New Roman" panose="02020603050405020304" pitchFamily="18" charset="0"/>
                          <a:cs typeface="Times New Roman" panose="02020603050405020304" pitchFamily="18" charset="0"/>
                        </a:rPr>
                        <a:t>Complete and manage ACE Website. NFU will also reach out to all centers during events and outreach programs for content for the website.</a:t>
                      </a:r>
                      <a:endParaRPr lang="en-GH"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600" dirty="0">
                          <a:effectLst/>
                          <a:latin typeface="Times New Roman" panose="02020603050405020304" pitchFamily="18" charset="0"/>
                          <a:cs typeface="Times New Roman" panose="02020603050405020304" pitchFamily="18" charset="0"/>
                        </a:rPr>
                        <a:t>NFU/Centers</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400" b="0" dirty="0">
                          <a:effectLst/>
                          <a:latin typeface="Times New Roman" panose="02020603050405020304" pitchFamily="18" charset="0"/>
                          <a:cs typeface="Times New Roman" panose="02020603050405020304" pitchFamily="18" charset="0"/>
                        </a:rPr>
                        <a:t>January – December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1010539243"/>
                  </a:ext>
                </a:extLst>
              </a:tr>
              <a:tr h="528514">
                <a:tc>
                  <a:txBody>
                    <a:bodyPr/>
                    <a:lstStyle/>
                    <a:p>
                      <a:r>
                        <a:rPr lang="en-US" sz="1400" kern="1200" dirty="0">
                          <a:solidFill>
                            <a:schemeClr val="bg1"/>
                          </a:solidFill>
                          <a:effectLst/>
                          <a:latin typeface="Times New Roman" panose="02020603050405020304" pitchFamily="18" charset="0"/>
                          <a:ea typeface="+mn-ea"/>
                          <a:cs typeface="Times New Roman" panose="02020603050405020304" pitchFamily="18" charset="0"/>
                        </a:rPr>
                        <a:t>Complete the development of  a national qualifications framework (NFQ) to classify qualifications by level, based on learning outcomes.</a:t>
                      </a:r>
                    </a:p>
                  </a:txBody>
                  <a:tcPr marL="61430" marR="61430" marT="0" marB="0"/>
                </a:tc>
                <a:tc>
                  <a:txBody>
                    <a:bodyPr/>
                    <a:lstStyle/>
                    <a:p>
                      <a:pPr algn="just"/>
                      <a:r>
                        <a:rPr lang="en-US" sz="1600" dirty="0">
                          <a:effectLst/>
                          <a:latin typeface="Times New Roman" panose="02020603050405020304" pitchFamily="18" charset="0"/>
                          <a:cs typeface="Times New Roman" panose="02020603050405020304" pitchFamily="18" charset="0"/>
                        </a:rPr>
                        <a:t>NFU/GTEC</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spcAft>
                          <a:spcPts val="600"/>
                        </a:spcAft>
                      </a:pPr>
                      <a:r>
                        <a:rPr lang="en-US" sz="1400" b="0" dirty="0">
                          <a:effectLst/>
                          <a:latin typeface="Times New Roman" panose="02020603050405020304" pitchFamily="18" charset="0"/>
                          <a:cs typeface="Times New Roman" panose="02020603050405020304" pitchFamily="18" charset="0"/>
                        </a:rPr>
                        <a:t>June,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4048224065"/>
                  </a:ext>
                </a:extLst>
              </a:tr>
              <a:tr h="1016952">
                <a:tc>
                  <a:txBody>
                    <a:bodyPr/>
                    <a:lstStyle/>
                    <a:p>
                      <a:pPr lvl="0" algn="just"/>
                      <a:r>
                        <a:rPr lang="en-US" sz="1400" b="1" kern="1200" dirty="0">
                          <a:solidFill>
                            <a:schemeClr val="lt1"/>
                          </a:solidFill>
                          <a:effectLst/>
                          <a:latin typeface="Times New Roman" panose="02020603050405020304" pitchFamily="18" charset="0"/>
                          <a:ea typeface="+mn-ea"/>
                          <a:cs typeface="Times New Roman" panose="02020603050405020304" pitchFamily="18" charset="0"/>
                        </a:rPr>
                        <a:t>NFU to continue to support GTEC on the </a:t>
                      </a:r>
                      <a:r>
                        <a:rPr lang="en-GH" sz="1400" b="1" kern="1200" dirty="0">
                          <a:solidFill>
                            <a:schemeClr val="lt1"/>
                          </a:solidFill>
                          <a:effectLst/>
                          <a:latin typeface="Times New Roman" panose="02020603050405020304" pitchFamily="18" charset="0"/>
                          <a:ea typeface="+mn-ea"/>
                          <a:cs typeface="Times New Roman" panose="02020603050405020304" pitchFamily="18" charset="0"/>
                        </a:rPr>
                        <a:t>development of </a:t>
                      </a:r>
                      <a:r>
                        <a:rPr lang="en-US" sz="1400" b="1" kern="1200" dirty="0">
                          <a:solidFill>
                            <a:schemeClr val="lt1"/>
                          </a:solidFill>
                          <a:effectLst/>
                          <a:latin typeface="Times New Roman" panose="02020603050405020304" pitchFamily="18" charset="0"/>
                          <a:ea typeface="+mn-ea"/>
                          <a:cs typeface="Times New Roman" panose="02020603050405020304" pitchFamily="18" charset="0"/>
                        </a:rPr>
                        <a:t>an institutional Performance Assessment tool (Ranking mechanism) for all </a:t>
                      </a:r>
                      <a:r>
                        <a:rPr lang="en-GH" sz="1400" b="1" kern="1200" dirty="0">
                          <a:solidFill>
                            <a:schemeClr val="lt1"/>
                          </a:solidFill>
                          <a:effectLst/>
                          <a:latin typeface="Times New Roman" panose="02020603050405020304" pitchFamily="18" charset="0"/>
                          <a:ea typeface="+mn-ea"/>
                          <a:cs typeface="Times New Roman" panose="02020603050405020304" pitchFamily="18" charset="0"/>
                        </a:rPr>
                        <a:t>TEIs and their programmes</a:t>
                      </a:r>
                      <a:r>
                        <a:rPr lang="en-US" sz="1400" b="1" kern="1200" dirty="0">
                          <a:solidFill>
                            <a:schemeClr val="lt1"/>
                          </a:solidFill>
                          <a:effectLst/>
                          <a:latin typeface="Times New Roman" panose="02020603050405020304" pitchFamily="18" charset="0"/>
                          <a:ea typeface="+mn-ea"/>
                          <a:cs typeface="Times New Roman" panose="02020603050405020304" pitchFamily="18" charset="0"/>
                        </a:rPr>
                        <a:t> in Ghana. So far, a concept not has been completed with regards to how the entire activity will be carried out. Tools for the assessment are to be developed and piloted in some selected TEIs. Once piloting is completed and modalities approved by GTEC board a road map will be developed on how the assessment will be carried out. </a:t>
                      </a:r>
                      <a:endParaRPr lang="en-GH" sz="14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1430" marR="61430" marT="0" marB="0"/>
                </a:tc>
                <a:tc>
                  <a:txBody>
                    <a:bodyPr/>
                    <a:lstStyle/>
                    <a:p>
                      <a:pPr algn="just"/>
                      <a:r>
                        <a:rPr lang="en-US" sz="1600" dirty="0">
                          <a:effectLst/>
                          <a:latin typeface="Times New Roman" panose="02020603050405020304" pitchFamily="18" charset="0"/>
                          <a:cs typeface="Times New Roman" panose="02020603050405020304" pitchFamily="18" charset="0"/>
                        </a:rPr>
                        <a:t>NFU/GTEC</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400" b="0" dirty="0">
                          <a:effectLst/>
                          <a:latin typeface="Times New Roman" panose="02020603050405020304" pitchFamily="18" charset="0"/>
                          <a:cs typeface="Times New Roman" panose="02020603050405020304" pitchFamily="18" charset="0"/>
                        </a:rPr>
                        <a:t>January - December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3387122029"/>
                  </a:ext>
                </a:extLst>
              </a:tr>
              <a:tr h="528514">
                <a:tc>
                  <a:txBody>
                    <a:bodyPr/>
                    <a:lstStyle/>
                    <a:p>
                      <a:pPr algn="just">
                        <a:spcAft>
                          <a:spcPts val="600"/>
                        </a:spcAft>
                      </a:pPr>
                      <a:r>
                        <a:rPr lang="en-US" sz="1400" b="1" dirty="0">
                          <a:effectLst/>
                          <a:latin typeface="Times New Roman" panose="02020603050405020304" pitchFamily="18" charset="0"/>
                          <a:cs typeface="Times New Roman" panose="02020603050405020304" pitchFamily="18" charset="0"/>
                        </a:rPr>
                        <a:t>Conduct monitoring and evaluation of all centers to track progress and accelerate implementation</a:t>
                      </a:r>
                      <a:endParaRPr lang="en-GH"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600" dirty="0">
                          <a:effectLst/>
                          <a:latin typeface="Times New Roman" panose="02020603050405020304" pitchFamily="18" charset="0"/>
                          <a:cs typeface="Times New Roman" panose="02020603050405020304" pitchFamily="18" charset="0"/>
                        </a:rPr>
                        <a:t>NFU/AAU</a:t>
                      </a:r>
                      <a:endParaRPr lang="en-GH"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tc>
                  <a:txBody>
                    <a:bodyPr/>
                    <a:lstStyle/>
                    <a:p>
                      <a:pPr algn="just"/>
                      <a:r>
                        <a:rPr lang="en-US" sz="1400" b="0" dirty="0">
                          <a:effectLst/>
                          <a:latin typeface="Times New Roman" panose="02020603050405020304" pitchFamily="18" charset="0"/>
                          <a:cs typeface="Times New Roman" panose="02020603050405020304" pitchFamily="18" charset="0"/>
                        </a:rPr>
                        <a:t>April 2024</a:t>
                      </a:r>
                      <a:endPar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0" marR="61430" marT="0" marB="0"/>
                </a:tc>
                <a:extLst>
                  <a:ext uri="{0D108BD9-81ED-4DB2-BD59-A6C34878D82A}">
                    <a16:rowId xmlns:a16="http://schemas.microsoft.com/office/drawing/2014/main" val="56368550"/>
                  </a:ext>
                </a:extLst>
              </a:tr>
              <a:tr h="528514">
                <a:tc>
                  <a:txBody>
                    <a:bodyPr/>
                    <a:lstStyle/>
                    <a:p>
                      <a:pPr algn="l" fontAlgn="t"/>
                      <a:r>
                        <a:rPr lang="en-GB" sz="1400" b="1" i="0" u="none" strike="noStrike" dirty="0">
                          <a:effectLst/>
                          <a:latin typeface="Times New Roman" panose="02020603050405020304" pitchFamily="18" charset="0"/>
                          <a:cs typeface="Times New Roman" panose="02020603050405020304" pitchFamily="18" charset="0"/>
                        </a:rPr>
                        <a:t>Supervision Mission to the ACEs with Subject matter experts</a:t>
                      </a:r>
                    </a:p>
                  </a:txBody>
                  <a:tcPr marL="9525" marR="9525" marT="9525" marB="0"/>
                </a:tc>
                <a:tc>
                  <a:txBody>
                    <a:bodyPr/>
                    <a:lstStyle/>
                    <a:p>
                      <a:pPr algn="just"/>
                      <a:r>
                        <a:rPr lang="en-GH" sz="1600" dirty="0">
                          <a:effectLst/>
                          <a:latin typeface="Times New Roman" panose="02020603050405020304" pitchFamily="18" charset="0"/>
                          <a:ea typeface="Times New Roman" panose="02020603050405020304" pitchFamily="18" charset="0"/>
                          <a:cs typeface="Times New Roman" panose="02020603050405020304" pitchFamily="18" charset="0"/>
                        </a:rPr>
                        <a:t>NFU/AAU/Centers</a:t>
                      </a:r>
                    </a:p>
                  </a:txBody>
                  <a:tcPr marL="61430" marR="61430" marT="0" marB="0"/>
                </a:tc>
                <a:tc>
                  <a:txBody>
                    <a:bodyPr/>
                    <a:lstStyle/>
                    <a:p>
                      <a:pPr algn="just"/>
                      <a:r>
                        <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rPr>
                        <a:t>January – December 2024</a:t>
                      </a:r>
                    </a:p>
                  </a:txBody>
                  <a:tcPr marL="61430" marR="61430" marT="0" marB="0"/>
                </a:tc>
                <a:extLst>
                  <a:ext uri="{0D108BD9-81ED-4DB2-BD59-A6C34878D82A}">
                    <a16:rowId xmlns:a16="http://schemas.microsoft.com/office/drawing/2014/main" val="1544969762"/>
                  </a:ext>
                </a:extLst>
              </a:tr>
              <a:tr h="528514">
                <a:tc>
                  <a:txBody>
                    <a:bodyPr/>
                    <a:lstStyle/>
                    <a:p>
                      <a:pPr algn="l" fontAlgn="t"/>
                      <a:r>
                        <a:rPr lang="en-GB" sz="1400" b="1" i="0" u="none" strike="noStrike" dirty="0">
                          <a:effectLst/>
                          <a:latin typeface="Times New Roman" panose="02020603050405020304" pitchFamily="18" charset="0"/>
                          <a:cs typeface="Times New Roman" panose="02020603050405020304" pitchFamily="18" charset="0"/>
                        </a:rPr>
                        <a:t>Participation in events organized by 9 ACEs </a:t>
                      </a:r>
                    </a:p>
                  </a:txBody>
                  <a:tcPr marL="9525" marR="9525" marT="9525" marB="0"/>
                </a:tc>
                <a:tc>
                  <a:txBody>
                    <a:bodyPr/>
                    <a:lstStyle/>
                    <a:p>
                      <a:pPr algn="just"/>
                      <a:r>
                        <a:rPr lang="en-GH" sz="1600" dirty="0">
                          <a:effectLst/>
                          <a:latin typeface="Times New Roman" panose="02020603050405020304" pitchFamily="18" charset="0"/>
                          <a:ea typeface="Times New Roman" panose="02020603050405020304" pitchFamily="18" charset="0"/>
                          <a:cs typeface="Times New Roman" panose="02020603050405020304" pitchFamily="18" charset="0"/>
                        </a:rPr>
                        <a:t>NFU/Centers</a:t>
                      </a:r>
                    </a:p>
                  </a:txBody>
                  <a:tcPr marL="61430" marR="61430" marT="0" marB="0"/>
                </a:tc>
                <a:tc>
                  <a:txBody>
                    <a:bodyPr/>
                    <a:lstStyle/>
                    <a:p>
                      <a:pPr algn="just"/>
                      <a:r>
                        <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rPr>
                        <a:t>January – December 2024</a:t>
                      </a:r>
                    </a:p>
                  </a:txBody>
                  <a:tcPr marL="61430" marR="61430" marT="0" marB="0"/>
                </a:tc>
                <a:extLst>
                  <a:ext uri="{0D108BD9-81ED-4DB2-BD59-A6C34878D82A}">
                    <a16:rowId xmlns:a16="http://schemas.microsoft.com/office/drawing/2014/main" val="376859626"/>
                  </a:ext>
                </a:extLst>
              </a:tr>
              <a:tr h="373158">
                <a:tc>
                  <a:txBody>
                    <a:bodyPr/>
                    <a:lstStyle/>
                    <a:p>
                      <a:pPr algn="l" fontAlgn="t"/>
                      <a:r>
                        <a:rPr lang="en-US" sz="1400" b="1" kern="1200" dirty="0">
                          <a:solidFill>
                            <a:schemeClr val="lt1"/>
                          </a:solidFill>
                          <a:effectLst/>
                          <a:latin typeface="Times New Roman" panose="02020603050405020304" pitchFamily="18" charset="0"/>
                          <a:ea typeface="+mn-ea"/>
                          <a:cs typeface="Times New Roman" panose="02020603050405020304" pitchFamily="18" charset="0"/>
                        </a:rPr>
                        <a:t>Conduct a country performance review meeting  of 2023</a:t>
                      </a:r>
                      <a:r>
                        <a:rPr lang="en-GH" sz="1400" b="1" dirty="0">
                          <a:effectLst/>
                          <a:latin typeface="Times New Roman" panose="02020603050405020304" pitchFamily="18" charset="0"/>
                          <a:cs typeface="Times New Roman" panose="02020603050405020304" pitchFamily="18" charset="0"/>
                        </a:rPr>
                        <a:t> plan</a:t>
                      </a:r>
                      <a:endParaRPr lang="en-GB" sz="1400" b="1"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just"/>
                      <a:r>
                        <a:rPr lang="en-GH" sz="1600" dirty="0">
                          <a:effectLst/>
                          <a:latin typeface="Times New Roman" panose="02020603050405020304" pitchFamily="18" charset="0"/>
                          <a:ea typeface="Times New Roman" panose="02020603050405020304" pitchFamily="18" charset="0"/>
                          <a:cs typeface="Times New Roman" panose="02020603050405020304" pitchFamily="18" charset="0"/>
                        </a:rPr>
                        <a:t>NFU</a:t>
                      </a:r>
                    </a:p>
                  </a:txBody>
                  <a:tcPr marL="61430" marR="61430" marT="0" marB="0"/>
                </a:tc>
                <a:tc>
                  <a:txBody>
                    <a:bodyPr/>
                    <a:lstStyle/>
                    <a:p>
                      <a:pPr algn="just"/>
                      <a:r>
                        <a:rPr lang="en-GH" sz="1400" b="0" dirty="0">
                          <a:effectLst/>
                          <a:latin typeface="Times New Roman" panose="02020603050405020304" pitchFamily="18" charset="0"/>
                          <a:ea typeface="Times New Roman" panose="02020603050405020304" pitchFamily="18" charset="0"/>
                          <a:cs typeface="Times New Roman" panose="02020603050405020304" pitchFamily="18" charset="0"/>
                        </a:rPr>
                        <a:t>January - 2024</a:t>
                      </a:r>
                    </a:p>
                  </a:txBody>
                  <a:tcPr marL="61430" marR="61430" marT="0" marB="0"/>
                </a:tc>
                <a:extLst>
                  <a:ext uri="{0D108BD9-81ED-4DB2-BD59-A6C34878D82A}">
                    <a16:rowId xmlns:a16="http://schemas.microsoft.com/office/drawing/2014/main" val="238776595"/>
                  </a:ext>
                </a:extLst>
              </a:tr>
            </a:tbl>
          </a:graphicData>
        </a:graphic>
      </p:graphicFrame>
    </p:spTree>
    <p:extLst>
      <p:ext uri="{BB962C8B-B14F-4D97-AF65-F5344CB8AC3E}">
        <p14:creationId xmlns:p14="http://schemas.microsoft.com/office/powerpoint/2010/main" val="175965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491E1E5-E8A4-48C8-640B-E2C5F33855E8}"/>
              </a:ext>
            </a:extLst>
          </p:cNvPr>
          <p:cNvSpPr/>
          <p:nvPr/>
        </p:nvSpPr>
        <p:spPr>
          <a:xfrm>
            <a:off x="1338147" y="28547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7" name="Oval 6">
            <a:extLst>
              <a:ext uri="{FF2B5EF4-FFF2-40B4-BE49-F238E27FC236}">
                <a16:creationId xmlns:a16="http://schemas.microsoft.com/office/drawing/2014/main" id="{580C6AE6-0957-A5B1-3760-DE1FC574CC30}"/>
              </a:ext>
            </a:extLst>
          </p:cNvPr>
          <p:cNvSpPr/>
          <p:nvPr/>
        </p:nvSpPr>
        <p:spPr>
          <a:xfrm>
            <a:off x="5527288" y="28547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Tree>
    <p:extLst>
      <p:ext uri="{BB962C8B-B14F-4D97-AF65-F5344CB8AC3E}">
        <p14:creationId xmlns:p14="http://schemas.microsoft.com/office/powerpoint/2010/main" val="24684952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0277-8EA9-4D7B-8627-51B28C91A95C}"/>
              </a:ext>
            </a:extLst>
          </p:cNvPr>
          <p:cNvSpPr>
            <a:spLocks noGrp="1"/>
          </p:cNvSpPr>
          <p:nvPr>
            <p:ph type="title"/>
          </p:nvPr>
        </p:nvSpPr>
        <p:spPr>
          <a:xfrm>
            <a:off x="169893" y="119375"/>
            <a:ext cx="12396576" cy="612146"/>
          </a:xfrm>
          <a:prstGeom prst="rect">
            <a:avLst/>
          </a:prstGeom>
        </p:spPr>
        <p:txBody>
          <a:bodyPr>
            <a:normAutofit fontScale="90000"/>
          </a:bodyPr>
          <a:lstStyle/>
          <a:p>
            <a:r>
              <a:rPr lang="es-ES" dirty="0"/>
              <a:t>Table </a:t>
            </a:r>
            <a:r>
              <a:rPr lang="es-ES" dirty="0" err="1"/>
              <a:t>of</a:t>
            </a:r>
            <a:r>
              <a:rPr lang="es-ES" dirty="0"/>
              <a:t> Content </a:t>
            </a:r>
          </a:p>
        </p:txBody>
      </p:sp>
      <p:pic>
        <p:nvPicPr>
          <p:cNvPr id="4" name="Content Placeholder 3" descr="A collage of people&#10;&#10;Description automatically generated with low confidence">
            <a:extLst>
              <a:ext uri="{FF2B5EF4-FFF2-40B4-BE49-F238E27FC236}">
                <a16:creationId xmlns:a16="http://schemas.microsoft.com/office/drawing/2014/main" id="{28981E18-3AA7-4F27-95CA-97CD24A9ECF7}"/>
              </a:ext>
            </a:extLst>
          </p:cNvPr>
          <p:cNvPicPr>
            <a:picLocks noGrp="1" noChangeAspect="1"/>
          </p:cNvPicPr>
          <p:nvPr>
            <p:ph idx="1"/>
          </p:nvPr>
        </p:nvPicPr>
        <p:blipFill>
          <a:blip r:embed="rId2"/>
          <a:stretch>
            <a:fillRect/>
          </a:stretch>
        </p:blipFill>
        <p:spPr>
          <a:xfrm>
            <a:off x="6960569" y="1521575"/>
            <a:ext cx="3978591" cy="4330585"/>
          </a:xfrm>
          <a:prstGeom prst="rect">
            <a:avLst/>
          </a:prstGeom>
        </p:spPr>
      </p:pic>
      <p:sp>
        <p:nvSpPr>
          <p:cNvPr id="3" name="TextBox 2">
            <a:extLst>
              <a:ext uri="{FF2B5EF4-FFF2-40B4-BE49-F238E27FC236}">
                <a16:creationId xmlns:a16="http://schemas.microsoft.com/office/drawing/2014/main" id="{42A84F77-9B46-4BE5-9CBF-FB725C167D4A}"/>
              </a:ext>
            </a:extLst>
          </p:cNvPr>
          <p:cNvSpPr txBox="1"/>
          <p:nvPr/>
        </p:nvSpPr>
        <p:spPr>
          <a:xfrm>
            <a:off x="358886" y="1664253"/>
            <a:ext cx="6366552" cy="2769989"/>
          </a:xfrm>
          <a:prstGeom prst="rect">
            <a:avLst/>
          </a:prstGeom>
          <a:noFill/>
        </p:spPr>
        <p:txBody>
          <a:bodyPr wrap="square" rtlCol="0">
            <a:spAutoFit/>
          </a:bodyPr>
          <a:lstStyle/>
          <a:p>
            <a:pPr marL="635000" indent="-457200">
              <a:spcBef>
                <a:spcPts val="0"/>
              </a:spcBef>
              <a:spcAft>
                <a:spcPts val="600"/>
              </a:spcAft>
              <a:buFont typeface="Arial" panose="020B0604020202020204" pitchFamily="34" charset="0"/>
              <a:buChar char="•"/>
            </a:pPr>
            <a:r>
              <a:rPr lang="en-US" sz="2400" dirty="0"/>
              <a:t>Country Performance </a:t>
            </a:r>
          </a:p>
          <a:p>
            <a:pPr marL="1092200" lvl="1" indent="-457200">
              <a:spcBef>
                <a:spcPts val="0"/>
              </a:spcBef>
              <a:spcAft>
                <a:spcPts val="600"/>
              </a:spcAft>
              <a:buFont typeface="Arial" panose="020B0604020202020204" pitchFamily="34" charset="0"/>
              <a:buChar char="•"/>
            </a:pPr>
            <a:r>
              <a:rPr lang="en-US" dirty="0"/>
              <a:t>Countrywide Highlights </a:t>
            </a:r>
          </a:p>
          <a:p>
            <a:pPr marL="1092200" lvl="1" indent="-457200">
              <a:spcBef>
                <a:spcPts val="0"/>
              </a:spcBef>
              <a:spcAft>
                <a:spcPts val="600"/>
              </a:spcAft>
              <a:buFont typeface="Arial" panose="020B0604020202020204" pitchFamily="34" charset="0"/>
              <a:buChar char="•"/>
            </a:pPr>
            <a:r>
              <a:rPr lang="en-US" dirty="0"/>
              <a:t>Countrywide Disbursement </a:t>
            </a:r>
          </a:p>
          <a:p>
            <a:pPr marL="1092200" lvl="1" indent="-457200">
              <a:spcBef>
                <a:spcPts val="0"/>
              </a:spcBef>
              <a:spcAft>
                <a:spcPts val="600"/>
              </a:spcAft>
              <a:buFont typeface="Arial" panose="020B0604020202020204" pitchFamily="34" charset="0"/>
              <a:buChar char="•"/>
            </a:pPr>
            <a:r>
              <a:rPr lang="en-US" dirty="0"/>
              <a:t>DLR Achievement, by center</a:t>
            </a:r>
          </a:p>
          <a:p>
            <a:pPr marL="1092200" lvl="1" indent="-457200">
              <a:spcBef>
                <a:spcPts val="0"/>
              </a:spcBef>
              <a:spcAft>
                <a:spcPts val="600"/>
              </a:spcAft>
              <a:buFont typeface="Arial" panose="020B0604020202020204" pitchFamily="34" charset="0"/>
              <a:buChar char="•"/>
            </a:pPr>
            <a:r>
              <a:rPr lang="en-US" dirty="0"/>
              <a:t>Fund Utilization and Implementation Rate, by center</a:t>
            </a:r>
          </a:p>
          <a:p>
            <a:pPr marL="635000" indent="-457200">
              <a:spcBef>
                <a:spcPts val="0"/>
              </a:spcBef>
              <a:spcAft>
                <a:spcPts val="600"/>
              </a:spcAft>
              <a:buFont typeface="Arial" panose="020B0604020202020204" pitchFamily="34" charset="0"/>
              <a:buChar char="•"/>
            </a:pPr>
            <a:r>
              <a:rPr lang="en-US" sz="2400" dirty="0"/>
              <a:t>Challenges and Key Issues</a:t>
            </a:r>
          </a:p>
          <a:p>
            <a:pPr marL="635000" indent="-457200">
              <a:spcBef>
                <a:spcPts val="0"/>
              </a:spcBef>
              <a:spcAft>
                <a:spcPts val="600"/>
              </a:spcAft>
              <a:buFont typeface="Arial" panose="020B0604020202020204" pitchFamily="34" charset="0"/>
              <a:buChar char="•"/>
            </a:pPr>
            <a:r>
              <a:rPr lang="en-US" sz="2400" dirty="0"/>
              <a:t>2024 Next Steps</a:t>
            </a:r>
            <a:endParaRPr lang="en-US" dirty="0"/>
          </a:p>
        </p:txBody>
      </p:sp>
    </p:spTree>
    <p:extLst>
      <p:ext uri="{BB962C8B-B14F-4D97-AF65-F5344CB8AC3E}">
        <p14:creationId xmlns:p14="http://schemas.microsoft.com/office/powerpoint/2010/main" val="34463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98A2-C973-32B1-4C51-F9858B14088A}"/>
              </a:ext>
            </a:extLst>
          </p:cNvPr>
          <p:cNvSpPr>
            <a:spLocks noGrp="1"/>
          </p:cNvSpPr>
          <p:nvPr>
            <p:ph type="title"/>
          </p:nvPr>
        </p:nvSpPr>
        <p:spPr>
          <a:xfrm>
            <a:off x="3121992" y="225333"/>
            <a:ext cx="4787730" cy="791109"/>
          </a:xfrm>
        </p:spPr>
        <p:txBody>
          <a:bodyPr/>
          <a:lstStyle/>
          <a:p>
            <a:r>
              <a:rPr lang="en-GH" sz="4000" i="1" dirty="0">
                <a:solidFill>
                  <a:schemeClr val="accent1"/>
                </a:solidFill>
                <a:effectLst/>
                <a:latin typeface="Times New Roman" panose="02020603050405020304" pitchFamily="18" charset="0"/>
                <a:ea typeface="Times New Roman" panose="02020603050405020304" pitchFamily="18" charset="0"/>
              </a:rPr>
              <a:t>General Overview</a:t>
            </a:r>
            <a:endParaRPr lang="en-GH" dirty="0">
              <a:solidFill>
                <a:schemeClr val="accent1"/>
              </a:solidFill>
            </a:endParaRPr>
          </a:p>
        </p:txBody>
      </p:sp>
      <p:sp>
        <p:nvSpPr>
          <p:cNvPr id="3" name="Content Placeholder 2">
            <a:extLst>
              <a:ext uri="{FF2B5EF4-FFF2-40B4-BE49-F238E27FC236}">
                <a16:creationId xmlns:a16="http://schemas.microsoft.com/office/drawing/2014/main" id="{3029759A-10C3-25DB-037C-A0D1724F4548}"/>
              </a:ext>
            </a:extLst>
          </p:cNvPr>
          <p:cNvSpPr>
            <a:spLocks noGrp="1"/>
          </p:cNvSpPr>
          <p:nvPr>
            <p:ph idx="1"/>
          </p:nvPr>
        </p:nvSpPr>
        <p:spPr>
          <a:xfrm>
            <a:off x="278781" y="892099"/>
            <a:ext cx="11708780" cy="5586760"/>
          </a:xfrm>
        </p:spPr>
        <p:txBody>
          <a:bodyPr>
            <a:normAutofit/>
          </a:bodyPr>
          <a:lstStyle/>
          <a:p>
            <a:pPr marL="0" indent="0">
              <a:buNone/>
            </a:pPr>
            <a:r>
              <a:rPr lang="en-GH" sz="1800" dirty="0">
                <a:solidFill>
                  <a:srgbClr val="000000"/>
                </a:solidFill>
                <a:effectLst/>
                <a:latin typeface="Times New Roman" panose="02020603050405020304" pitchFamily="18" charset="0"/>
                <a:ea typeface="Times New Roman" panose="02020603050405020304" pitchFamily="18" charset="0"/>
              </a:rPr>
              <a:t>Ghana's Africa Higher Education Centers of Excellence (ACEs) has to total of 9 centers in 5 public universities. The centres are categorised into STEM, Health and Agriculture.</a:t>
            </a:r>
          </a:p>
          <a:p>
            <a:pPr marL="0" indent="0">
              <a:buNone/>
            </a:pPr>
            <a:endParaRPr lang="en-GH"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GH" sz="1800" dirty="0">
                <a:effectLst/>
                <a:latin typeface="Times New Roman" panose="02020603050405020304" pitchFamily="18" charset="0"/>
                <a:ea typeface="Times New Roman" panose="02020603050405020304" pitchFamily="18" charset="0"/>
              </a:rPr>
              <a:t>The nine (9) Ghana ACEs that participated are: </a:t>
            </a:r>
          </a:p>
          <a:p>
            <a:r>
              <a:rPr lang="en-GH" sz="1800" dirty="0">
                <a:effectLst/>
                <a:latin typeface="Times New Roman" panose="02020603050405020304" pitchFamily="18" charset="0"/>
                <a:ea typeface="Times New Roman" panose="02020603050405020304" pitchFamily="18" charset="0"/>
              </a:rPr>
              <a:t>West Africa Center of Excellence for Cell Biology of Infectious Pathogens (WACCBIP), University of Ghana (UG);</a:t>
            </a:r>
          </a:p>
          <a:p>
            <a:r>
              <a:rPr lang="en-GH" sz="1800" dirty="0">
                <a:effectLst/>
                <a:latin typeface="Times New Roman" panose="02020603050405020304" pitchFamily="18" charset="0"/>
                <a:ea typeface="Times New Roman" panose="02020603050405020304" pitchFamily="18" charset="0"/>
              </a:rPr>
              <a:t>West Africa Center of Excellence for Crop Improvement (WACCI), UG; the </a:t>
            </a:r>
          </a:p>
          <a:p>
            <a:r>
              <a:rPr lang="en-GH" sz="1800" dirty="0">
                <a:effectLst/>
                <a:latin typeface="Times New Roman" panose="02020603050405020304" pitchFamily="18" charset="0"/>
                <a:ea typeface="Times New Roman" panose="02020603050405020304" pitchFamily="18" charset="0"/>
              </a:rPr>
              <a:t>Regional Water and Environmental Sanitation Center Kumasi (RWESCK), Kwame Nkrumah University of Science and Technology (KNUST); the </a:t>
            </a:r>
          </a:p>
          <a:p>
            <a:r>
              <a:rPr lang="en-GH" sz="1800" dirty="0">
                <a:effectLst/>
                <a:latin typeface="Times New Roman" panose="02020603050405020304" pitchFamily="18" charset="0"/>
                <a:ea typeface="Times New Roman" panose="02020603050405020304" pitchFamily="18" charset="0"/>
              </a:rPr>
              <a:t>Africa Center of Excellence for Regional Transport Research Center (TRECK), KNUST; the </a:t>
            </a:r>
          </a:p>
          <a:p>
            <a:r>
              <a:rPr lang="en-GH" sz="1800" dirty="0">
                <a:effectLst/>
                <a:latin typeface="Times New Roman" panose="02020603050405020304" pitchFamily="18" charset="0"/>
                <a:ea typeface="Times New Roman" panose="02020603050405020304" pitchFamily="18" charset="0"/>
              </a:rPr>
              <a:t>Africa Center of Excellence in Coastal Resilience (ACECOR), University of Cape Coast (UCC); the </a:t>
            </a:r>
          </a:p>
          <a:p>
            <a:r>
              <a:rPr lang="en-GH" sz="1800" dirty="0">
                <a:effectLst/>
                <a:latin typeface="Times New Roman" panose="02020603050405020304" pitchFamily="18" charset="0"/>
                <a:ea typeface="Times New Roman" panose="02020603050405020304" pitchFamily="18" charset="0"/>
              </a:rPr>
              <a:t>West African Center for Water Irrigation and Sustainable Agriculture (WACWISA), University of Development Studies (UDS); the </a:t>
            </a:r>
          </a:p>
          <a:p>
            <a:r>
              <a:rPr lang="en-GH" sz="1800" dirty="0">
                <a:effectLst/>
                <a:latin typeface="Times New Roman" panose="02020603050405020304" pitchFamily="18" charset="0"/>
                <a:ea typeface="Times New Roman" panose="02020603050405020304" pitchFamily="18" charset="0"/>
              </a:rPr>
              <a:t>Regional Center for Energy and Environmental Sustainability (RCEES), University of Energy and Natural Resources (UENR); the </a:t>
            </a:r>
          </a:p>
          <a:p>
            <a:r>
              <a:rPr lang="en-GH" sz="1800" dirty="0">
                <a:effectLst/>
                <a:latin typeface="Times New Roman" panose="02020603050405020304" pitchFamily="18" charset="0"/>
                <a:ea typeface="Times New Roman" panose="02020603050405020304" pitchFamily="18" charset="0"/>
              </a:rPr>
              <a:t>West African Genetic Medicine Center (WAGMC), UG; and the </a:t>
            </a:r>
          </a:p>
          <a:p>
            <a:r>
              <a:rPr lang="en-GH" sz="1800" dirty="0">
                <a:effectLst/>
                <a:latin typeface="Times New Roman" panose="02020603050405020304" pitchFamily="18" charset="0"/>
                <a:ea typeface="Times New Roman" panose="02020603050405020304" pitchFamily="18" charset="0"/>
              </a:rPr>
              <a:t>KNUST Engineering Education Project (KEEP). </a:t>
            </a:r>
          </a:p>
          <a:p>
            <a:endParaRPr lang="en-GH" dirty="0"/>
          </a:p>
        </p:txBody>
      </p:sp>
    </p:spTree>
    <p:extLst>
      <p:ext uri="{BB962C8B-B14F-4D97-AF65-F5344CB8AC3E}">
        <p14:creationId xmlns:p14="http://schemas.microsoft.com/office/powerpoint/2010/main" val="120192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98A2-C973-32B1-4C51-F9858B14088A}"/>
              </a:ext>
            </a:extLst>
          </p:cNvPr>
          <p:cNvSpPr>
            <a:spLocks noGrp="1"/>
          </p:cNvSpPr>
          <p:nvPr>
            <p:ph type="title"/>
          </p:nvPr>
        </p:nvSpPr>
        <p:spPr>
          <a:xfrm>
            <a:off x="3121992" y="225333"/>
            <a:ext cx="4787730" cy="791109"/>
          </a:xfrm>
        </p:spPr>
        <p:txBody>
          <a:bodyPr/>
          <a:lstStyle/>
          <a:p>
            <a:r>
              <a:rPr lang="en-GH" sz="4000" i="1" dirty="0">
                <a:solidFill>
                  <a:schemeClr val="accent1"/>
                </a:solidFill>
                <a:effectLst/>
                <a:latin typeface="Times New Roman" panose="02020603050405020304" pitchFamily="18" charset="0"/>
                <a:ea typeface="Times New Roman" panose="02020603050405020304" pitchFamily="18" charset="0"/>
              </a:rPr>
              <a:t>General Overview</a:t>
            </a:r>
            <a:endParaRPr lang="en-GH" dirty="0">
              <a:solidFill>
                <a:schemeClr val="accent1"/>
              </a:solidFill>
            </a:endParaRPr>
          </a:p>
        </p:txBody>
      </p:sp>
      <p:sp>
        <p:nvSpPr>
          <p:cNvPr id="3" name="Content Placeholder 2">
            <a:extLst>
              <a:ext uri="{FF2B5EF4-FFF2-40B4-BE49-F238E27FC236}">
                <a16:creationId xmlns:a16="http://schemas.microsoft.com/office/drawing/2014/main" id="{3029759A-10C3-25DB-037C-A0D1724F4548}"/>
              </a:ext>
            </a:extLst>
          </p:cNvPr>
          <p:cNvSpPr>
            <a:spLocks noGrp="1"/>
          </p:cNvSpPr>
          <p:nvPr>
            <p:ph idx="1"/>
          </p:nvPr>
        </p:nvSpPr>
        <p:spPr>
          <a:xfrm>
            <a:off x="278781" y="892099"/>
            <a:ext cx="11708780" cy="5586760"/>
          </a:xfrm>
        </p:spPr>
        <p:txBody>
          <a:bodyPr>
            <a:normAutofit/>
          </a:bodyPr>
          <a:lstStyle/>
          <a:p>
            <a:pPr marL="0" indent="0">
              <a:buNone/>
            </a:pPr>
            <a:r>
              <a:rPr lang="en-GH" sz="1800" dirty="0">
                <a:solidFill>
                  <a:srgbClr val="000000"/>
                </a:solidFill>
                <a:effectLst/>
                <a:latin typeface="Times New Roman" panose="02020603050405020304" pitchFamily="18" charset="0"/>
                <a:ea typeface="Times New Roman" panose="02020603050405020304" pitchFamily="18" charset="0"/>
              </a:rPr>
              <a:t>Ghana's Africa Higher Education Centers of Excellence (ACEs) participated in</a:t>
            </a:r>
            <a:r>
              <a:rPr lang="en-GH" sz="1800" baseline="30000" dirty="0">
                <a:solidFill>
                  <a:srgbClr val="000000"/>
                </a:solidFill>
                <a:effectLst/>
                <a:latin typeface="Times New Roman" panose="02020603050405020304" pitchFamily="18" charset="0"/>
                <a:ea typeface="Times New Roman" panose="02020603050405020304" pitchFamily="18" charset="0"/>
              </a:rPr>
              <a:t> </a:t>
            </a:r>
            <a:r>
              <a:rPr lang="en-GH" sz="1800" dirty="0">
                <a:solidFill>
                  <a:srgbClr val="000000"/>
                </a:solidFill>
                <a:effectLst/>
                <a:latin typeface="Times New Roman" panose="02020603050405020304" pitchFamily="18" charset="0"/>
                <a:ea typeface="Times New Roman" panose="02020603050405020304" pitchFamily="18" charset="0"/>
              </a:rPr>
              <a:t>the 10</a:t>
            </a:r>
            <a:r>
              <a:rPr lang="en-GH" sz="1800" baseline="30000" dirty="0">
                <a:solidFill>
                  <a:srgbClr val="000000"/>
                </a:solidFill>
                <a:effectLst/>
                <a:latin typeface="Times New Roman" panose="02020603050405020304" pitchFamily="18" charset="0"/>
                <a:ea typeface="Times New Roman" panose="02020603050405020304" pitchFamily="18" charset="0"/>
              </a:rPr>
              <a:t>th</a:t>
            </a:r>
            <a:r>
              <a:rPr lang="en-GH" sz="1800" dirty="0">
                <a:solidFill>
                  <a:srgbClr val="000000"/>
                </a:solidFill>
                <a:effectLst/>
                <a:latin typeface="Times New Roman" panose="02020603050405020304" pitchFamily="18" charset="0"/>
                <a:ea typeface="Times New Roman" panose="02020603050405020304" pitchFamily="18" charset="0"/>
              </a:rPr>
              <a:t> </a:t>
            </a:r>
            <a:r>
              <a:rPr lang="en-GH" sz="1800" dirty="0">
                <a:solidFill>
                  <a:srgbClr val="000000"/>
                </a:solidFill>
                <a:latin typeface="Times New Roman" panose="02020603050405020304" pitchFamily="18" charset="0"/>
                <a:ea typeface="Times New Roman" panose="02020603050405020304" pitchFamily="18" charset="0"/>
              </a:rPr>
              <a:t>R</a:t>
            </a:r>
            <a:r>
              <a:rPr lang="en-GH" sz="1800" dirty="0">
                <a:solidFill>
                  <a:srgbClr val="000000"/>
                </a:solidFill>
                <a:effectLst/>
                <a:latin typeface="Times New Roman" panose="02020603050405020304" pitchFamily="18" charset="0"/>
                <a:ea typeface="Times New Roman" panose="02020603050405020304" pitchFamily="18" charset="0"/>
              </a:rPr>
              <a:t>egional Africa Higher Education Centers of Excellence for Development Impact (ACE Impact) Country Round Table Meeting on the 17th of October 2023. Discussions centred on:</a:t>
            </a:r>
          </a:p>
          <a:p>
            <a:pPr marL="0" indent="0">
              <a:buNone/>
            </a:pPr>
            <a:endParaRPr lang="en-GH" sz="1800" dirty="0">
              <a:solidFill>
                <a:srgbClr val="000000"/>
              </a:solidFill>
              <a:effectLst/>
              <a:latin typeface="Times New Roman" panose="02020603050405020304" pitchFamily="18" charset="0"/>
              <a:ea typeface="Times New Roman" panose="02020603050405020304" pitchFamily="18" charset="0"/>
            </a:endParaRPr>
          </a:p>
          <a:p>
            <a:r>
              <a:rPr lang="en-GH" sz="1800" dirty="0">
                <a:solidFill>
                  <a:srgbClr val="000000"/>
                </a:solidFill>
                <a:latin typeface="Times New Roman" panose="02020603050405020304" pitchFamily="18" charset="0"/>
                <a:ea typeface="Times New Roman" panose="02020603050405020304" pitchFamily="18" charset="0"/>
              </a:rPr>
              <a:t>T</a:t>
            </a:r>
            <a:r>
              <a:rPr lang="en-GH" sz="1800" dirty="0">
                <a:solidFill>
                  <a:srgbClr val="000000"/>
                </a:solidFill>
                <a:effectLst/>
                <a:latin typeface="Times New Roman" panose="02020603050405020304" pitchFamily="18" charset="0"/>
                <a:ea typeface="Times New Roman" panose="02020603050405020304" pitchFamily="18" charset="0"/>
              </a:rPr>
              <a:t>he Progress of activities at the NFU, </a:t>
            </a:r>
          </a:p>
          <a:p>
            <a:r>
              <a:rPr lang="en-GH" sz="1800" dirty="0">
                <a:solidFill>
                  <a:srgbClr val="000000"/>
                </a:solidFill>
                <a:effectLst/>
                <a:latin typeface="Times New Roman" panose="02020603050405020304" pitchFamily="18" charset="0"/>
                <a:ea typeface="Times New Roman" panose="02020603050405020304" pitchFamily="18" charset="0"/>
              </a:rPr>
              <a:t>Project progress updates at the Country Level, </a:t>
            </a:r>
          </a:p>
          <a:p>
            <a:r>
              <a:rPr lang="en-GH" sz="1800" dirty="0">
                <a:solidFill>
                  <a:srgbClr val="000000"/>
                </a:solidFill>
                <a:effectLst/>
                <a:latin typeface="Times New Roman" panose="02020603050405020304" pitchFamily="18" charset="0"/>
                <a:ea typeface="Times New Roman" panose="02020603050405020304" pitchFamily="18" charset="0"/>
              </a:rPr>
              <a:t>Project Restructuring and performance evaluation, </a:t>
            </a:r>
          </a:p>
          <a:p>
            <a:r>
              <a:rPr lang="en-GH" sz="1800" dirty="0">
                <a:solidFill>
                  <a:srgbClr val="000000"/>
                </a:solidFill>
                <a:effectLst/>
                <a:latin typeface="Times New Roman" panose="02020603050405020304" pitchFamily="18" charset="0"/>
                <a:ea typeface="Times New Roman" panose="02020603050405020304" pitchFamily="18" charset="0"/>
              </a:rPr>
              <a:t>Fiduciary matters such as disbursements and procurement challenges.</a:t>
            </a:r>
          </a:p>
          <a:p>
            <a:r>
              <a:rPr lang="en-GH" sz="1800" dirty="0">
                <a:solidFill>
                  <a:srgbClr val="000000"/>
                </a:solidFill>
                <a:latin typeface="Times New Roman" panose="02020603050405020304" pitchFamily="18" charset="0"/>
                <a:ea typeface="Times New Roman" panose="02020603050405020304" pitchFamily="18" charset="0"/>
              </a:rPr>
              <a:t>And project the next steps.</a:t>
            </a:r>
          </a:p>
          <a:p>
            <a:endParaRPr lang="en-GH"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GH" sz="1800" i="1" dirty="0">
                <a:solidFill>
                  <a:srgbClr val="000000"/>
                </a:solidFill>
                <a:effectLst/>
                <a:latin typeface="Times New Roman" panose="02020603050405020304" pitchFamily="18" charset="0"/>
                <a:ea typeface="Times New Roman" panose="02020603050405020304" pitchFamily="18" charset="0"/>
              </a:rPr>
              <a:t>Some of the issues of concern for centres in Ghana included</a:t>
            </a:r>
          </a:p>
          <a:p>
            <a:r>
              <a:rPr lang="en-GH" sz="1800" dirty="0">
                <a:solidFill>
                  <a:srgbClr val="000000"/>
                </a:solidFill>
                <a:latin typeface="Times New Roman" panose="02020603050405020304" pitchFamily="18" charset="0"/>
                <a:ea typeface="Times New Roman" panose="02020603050405020304" pitchFamily="18" charset="0"/>
              </a:rPr>
              <a:t>Delays in procurement and the need to have a permanent solution to the problem</a:t>
            </a:r>
          </a:p>
          <a:p>
            <a:r>
              <a:rPr lang="en-GB" sz="1800" dirty="0">
                <a:solidFill>
                  <a:srgbClr val="000000"/>
                </a:solidFill>
                <a:latin typeface="Times New Roman" panose="02020603050405020304" pitchFamily="18" charset="0"/>
                <a:ea typeface="Times New Roman" panose="02020603050405020304" pitchFamily="18" charset="0"/>
              </a:rPr>
              <a:t>T</a:t>
            </a:r>
            <a:r>
              <a:rPr lang="en-GH" sz="1800" dirty="0">
                <a:solidFill>
                  <a:srgbClr val="000000"/>
                </a:solidFill>
                <a:latin typeface="Times New Roman" panose="02020603050405020304" pitchFamily="18" charset="0"/>
                <a:ea typeface="Times New Roman" panose="02020603050405020304" pitchFamily="18" charset="0"/>
              </a:rPr>
              <a:t>he none performance of some critical DLIs such as institutional impact</a:t>
            </a:r>
          </a:p>
          <a:p>
            <a:endParaRPr lang="en-GH" sz="1800" dirty="0">
              <a:solidFill>
                <a:srgbClr val="000000"/>
              </a:solidFill>
              <a:effectLst/>
              <a:latin typeface="Times New Roman" panose="02020603050405020304" pitchFamily="18" charset="0"/>
              <a:ea typeface="Times New Roman" panose="02020603050405020304" pitchFamily="18" charset="0"/>
            </a:endParaRPr>
          </a:p>
          <a:p>
            <a:endParaRPr lang="en-GH"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GH" sz="1800" dirty="0">
              <a:solidFill>
                <a:srgbClr val="000000"/>
              </a:solidFill>
              <a:effectLst/>
              <a:latin typeface="Times New Roman" panose="02020603050405020304" pitchFamily="18" charset="0"/>
              <a:ea typeface="Times New Roman" panose="02020603050405020304" pitchFamily="18" charset="0"/>
            </a:endParaRPr>
          </a:p>
          <a:p>
            <a:endParaRPr lang="en-GH" dirty="0"/>
          </a:p>
        </p:txBody>
      </p:sp>
    </p:spTree>
    <p:extLst>
      <p:ext uri="{BB962C8B-B14F-4D97-AF65-F5344CB8AC3E}">
        <p14:creationId xmlns:p14="http://schemas.microsoft.com/office/powerpoint/2010/main" val="2332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6AE5-8CAA-CB1A-EFFC-92046F69FCDD}"/>
              </a:ext>
            </a:extLst>
          </p:cNvPr>
          <p:cNvSpPr>
            <a:spLocks noGrp="1"/>
          </p:cNvSpPr>
          <p:nvPr>
            <p:ph type="title"/>
          </p:nvPr>
        </p:nvSpPr>
        <p:spPr>
          <a:xfrm>
            <a:off x="107020" y="0"/>
            <a:ext cx="7286239" cy="565110"/>
          </a:xfrm>
        </p:spPr>
        <p:txBody>
          <a:bodyPr/>
          <a:lstStyle/>
          <a:p>
            <a:r>
              <a:rPr lang="en-GH" sz="3200" dirty="0">
                <a:effectLst/>
                <a:latin typeface="Times New Roman" panose="02020603050405020304" pitchFamily="18" charset="0"/>
                <a:ea typeface="Times New Roman" panose="02020603050405020304" pitchFamily="18" charset="0"/>
              </a:rPr>
              <a:t>Prior to the 10th ACE Regional Workshop:</a:t>
            </a:r>
            <a:endParaRPr lang="en-GH" sz="4800" dirty="0"/>
          </a:p>
        </p:txBody>
      </p:sp>
      <p:sp>
        <p:nvSpPr>
          <p:cNvPr id="3" name="Content Placeholder 2">
            <a:extLst>
              <a:ext uri="{FF2B5EF4-FFF2-40B4-BE49-F238E27FC236}">
                <a16:creationId xmlns:a16="http://schemas.microsoft.com/office/drawing/2014/main" id="{250850FE-279F-2D03-225F-93080ED42C17}"/>
              </a:ext>
            </a:extLst>
          </p:cNvPr>
          <p:cNvSpPr>
            <a:spLocks noGrp="1"/>
          </p:cNvSpPr>
          <p:nvPr>
            <p:ph type="body" idx="1"/>
          </p:nvPr>
        </p:nvSpPr>
        <p:spPr>
          <a:xfrm>
            <a:off x="156465" y="532343"/>
            <a:ext cx="11879070" cy="5491240"/>
          </a:xfrm>
        </p:spPr>
        <p:txBody>
          <a:bodyPr/>
          <a:lstStyle/>
          <a:p>
            <a:pPr marL="285750" indent="-285750">
              <a:buFont typeface="Arial" panose="020B0604020202020204" pitchFamily="34" charset="0"/>
              <a:buChar char="•"/>
            </a:pPr>
            <a:r>
              <a:rPr lang="en-GH" sz="1800" dirty="0">
                <a:solidFill>
                  <a:schemeClr val="tx1"/>
                </a:solidFill>
                <a:latin typeface="Times New Roman" panose="02020603050405020304" pitchFamily="18" charset="0"/>
                <a:ea typeface="Times New Roman" panose="02020603050405020304" pitchFamily="18" charset="0"/>
              </a:rPr>
              <a:t>T</a:t>
            </a:r>
            <a:r>
              <a:rPr lang="en-GH" sz="1800" dirty="0">
                <a:solidFill>
                  <a:schemeClr val="tx1"/>
                </a:solidFill>
                <a:effectLst/>
                <a:latin typeface="Times New Roman" panose="02020603050405020304" pitchFamily="18" charset="0"/>
                <a:ea typeface="Times New Roman" panose="02020603050405020304" pitchFamily="18" charset="0"/>
              </a:rPr>
              <a:t>he National Facilitation Unit (NFU) </a:t>
            </a:r>
            <a:r>
              <a:rPr lang="en-GH" sz="1800" dirty="0">
                <a:solidFill>
                  <a:schemeClr val="tx1"/>
                </a:solidFill>
                <a:latin typeface="Times New Roman" panose="02020603050405020304" pitchFamily="18" charset="0"/>
                <a:ea typeface="Times New Roman" panose="02020603050405020304" pitchFamily="18" charset="0"/>
              </a:rPr>
              <a:t>carried out a number of its planned activities from its approved work. The table below presents a summary of some of the activities and their implementation status. The detailed activities are contained in the Aide Memore </a:t>
            </a:r>
          </a:p>
          <a:p>
            <a:pPr marL="0" indent="0">
              <a:buNone/>
            </a:pPr>
            <a:endParaRPr lang="en-GH" sz="1800" dirty="0">
              <a:solidFill>
                <a:schemeClr val="tx1"/>
              </a:solidFill>
              <a:latin typeface="Times New Roman" panose="02020603050405020304" pitchFamily="18" charset="0"/>
              <a:ea typeface="Times New Roman" panose="02020603050405020304" pitchFamily="18" charset="0"/>
            </a:endParaRPr>
          </a:p>
          <a:p>
            <a:pPr marL="0" indent="0">
              <a:buNone/>
            </a:pPr>
            <a:endParaRPr lang="en-GH" sz="1800" dirty="0">
              <a:solidFill>
                <a:schemeClr val="tx1"/>
              </a:solidFill>
              <a:latin typeface="Times New Roman" panose="02020603050405020304" pitchFamily="18" charset="0"/>
              <a:ea typeface="Times New Roman" panose="02020603050405020304" pitchFamily="18" charset="0"/>
            </a:endParaRPr>
          </a:p>
          <a:p>
            <a:pPr marL="0" indent="0">
              <a:buNone/>
            </a:pPr>
            <a:endParaRPr lang="en-GH" sz="1800" dirty="0">
              <a:solidFill>
                <a:schemeClr val="tx1"/>
              </a:solidFill>
              <a:effectLst/>
              <a:latin typeface="Times New Roman" panose="02020603050405020304" pitchFamily="18" charset="0"/>
              <a:ea typeface="Times New Roman" panose="02020603050405020304" pitchFamily="18" charset="0"/>
            </a:endParaRPr>
          </a:p>
          <a:p>
            <a:pPr marL="0" indent="0">
              <a:buNone/>
            </a:pPr>
            <a:endParaRPr lang="en-GH" sz="1800" dirty="0">
              <a:solidFill>
                <a:schemeClr val="tx1"/>
              </a:solidFill>
              <a:effectLst/>
              <a:latin typeface="Times New Roman" panose="02020603050405020304" pitchFamily="18" charset="0"/>
              <a:ea typeface="Times New Roman" panose="02020603050405020304" pitchFamily="18" charset="0"/>
            </a:endParaRPr>
          </a:p>
          <a:p>
            <a:endParaRPr lang="en-GH" dirty="0"/>
          </a:p>
        </p:txBody>
      </p:sp>
      <p:graphicFrame>
        <p:nvGraphicFramePr>
          <p:cNvPr id="4" name="Table 3">
            <a:extLst>
              <a:ext uri="{FF2B5EF4-FFF2-40B4-BE49-F238E27FC236}">
                <a16:creationId xmlns:a16="http://schemas.microsoft.com/office/drawing/2014/main" id="{ABCA9516-EFE9-A5F4-7316-0327CA2CBCA9}"/>
              </a:ext>
            </a:extLst>
          </p:cNvPr>
          <p:cNvGraphicFramePr>
            <a:graphicFrameLocks noGrp="1"/>
          </p:cNvGraphicFramePr>
          <p:nvPr>
            <p:extLst>
              <p:ext uri="{D42A27DB-BD31-4B8C-83A1-F6EECF244321}">
                <p14:modId xmlns:p14="http://schemas.microsoft.com/office/powerpoint/2010/main" val="2297879061"/>
              </p:ext>
            </p:extLst>
          </p:nvPr>
        </p:nvGraphicFramePr>
        <p:xfrm>
          <a:off x="107020" y="1394579"/>
          <a:ext cx="11977960" cy="5521960"/>
        </p:xfrm>
        <a:graphic>
          <a:graphicData uri="http://schemas.openxmlformats.org/drawingml/2006/table">
            <a:tbl>
              <a:tblPr firstRow="1" bandRow="1">
                <a:tableStyleId>{5C22544A-7EE6-4342-B048-85BDC9FD1C3A}</a:tableStyleId>
              </a:tblPr>
              <a:tblGrid>
                <a:gridCol w="5988980">
                  <a:extLst>
                    <a:ext uri="{9D8B030D-6E8A-4147-A177-3AD203B41FA5}">
                      <a16:colId xmlns:a16="http://schemas.microsoft.com/office/drawing/2014/main" val="2970237722"/>
                    </a:ext>
                  </a:extLst>
                </a:gridCol>
                <a:gridCol w="5988980">
                  <a:extLst>
                    <a:ext uri="{9D8B030D-6E8A-4147-A177-3AD203B41FA5}">
                      <a16:colId xmlns:a16="http://schemas.microsoft.com/office/drawing/2014/main" val="386719318"/>
                    </a:ext>
                  </a:extLst>
                </a:gridCol>
              </a:tblGrid>
              <a:tr h="370840">
                <a:tc>
                  <a:txBody>
                    <a:bodyPr/>
                    <a:lstStyle/>
                    <a:p>
                      <a:r>
                        <a:rPr lang="en-GH" dirty="0">
                          <a:latin typeface="Times New Roman" panose="02020603050405020304" pitchFamily="18" charset="0"/>
                          <a:cs typeface="Times New Roman" panose="02020603050405020304" pitchFamily="18" charset="0"/>
                        </a:rPr>
                        <a:t>ACTIVITIES </a:t>
                      </a:r>
                    </a:p>
                  </a:txBody>
                  <a:tcPr/>
                </a:tc>
                <a:tc>
                  <a:txBody>
                    <a:bodyPr/>
                    <a:lstStyle/>
                    <a:p>
                      <a:r>
                        <a:rPr lang="en-GH" dirty="0">
                          <a:latin typeface="Times New Roman" panose="02020603050405020304" pitchFamily="18" charset="0"/>
                          <a:cs typeface="Times New Roman" panose="02020603050405020304" pitchFamily="18" charset="0"/>
                        </a:rPr>
                        <a:t>STATUS</a:t>
                      </a:r>
                    </a:p>
                  </a:txBody>
                  <a:tcPr/>
                </a:tc>
                <a:extLst>
                  <a:ext uri="{0D108BD9-81ED-4DB2-BD59-A6C34878D82A}">
                    <a16:rowId xmlns:a16="http://schemas.microsoft.com/office/drawing/2014/main" val="2482541366"/>
                  </a:ext>
                </a:extLst>
              </a:tr>
              <a:tr h="0">
                <a:tc>
                  <a:txBody>
                    <a:bodyPr/>
                    <a:lstStyle/>
                    <a:p>
                      <a:r>
                        <a:rPr lang="en-US" sz="1600" kern="1200" dirty="0">
                          <a:solidFill>
                            <a:schemeClr val="dk1"/>
                          </a:solidFill>
                          <a:effectLst/>
                          <a:latin typeface="Times New Roman" panose="02020603050405020304" pitchFamily="18" charset="0"/>
                          <a:ea typeface="+mn-ea"/>
                          <a:cs typeface="Times New Roman" panose="02020603050405020304" pitchFamily="18" charset="0"/>
                        </a:rPr>
                        <a:t>Develop a website dedicated to ACE impact project</a:t>
                      </a:r>
                      <a:endParaRPr lang="en-GH"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So far the website mockups have been completed and vetted by the IT specialist of GTEC. Their comments have since been sent back to the designers who are working on them.</a:t>
                      </a:r>
                      <a:endParaRPr lang="en-GH"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312260817"/>
                  </a:ext>
                </a:extLst>
              </a:tr>
              <a:tr h="370840">
                <a:tc>
                  <a:txBody>
                    <a:bodyPr/>
                    <a:lstStyle/>
                    <a:p>
                      <a:pPr algn="just"/>
                      <a:r>
                        <a:rPr lang="en-US" sz="1600" kern="1200" dirty="0">
                          <a:solidFill>
                            <a:schemeClr val="dk1"/>
                          </a:solidFill>
                          <a:effectLst/>
                          <a:latin typeface="Times New Roman" panose="02020603050405020304" pitchFamily="18" charset="0"/>
                          <a:ea typeface="+mn-ea"/>
                          <a:cs typeface="Times New Roman" panose="02020603050405020304" pitchFamily="18" charset="0"/>
                        </a:rPr>
                        <a:t>Workshop for 9 ACE centers on sustainability of ACE beyond the ACE impact through industry centers collaboration </a:t>
                      </a:r>
                      <a:endParaRPr lang="en-GH" sz="1600" dirty="0">
                        <a:latin typeface="Times New Roman" panose="02020603050405020304" pitchFamily="18" charset="0"/>
                        <a:cs typeface="Times New Roman" panose="02020603050405020304" pitchFamily="18" charset="0"/>
                      </a:endParaRPr>
                    </a:p>
                  </a:txBody>
                  <a:tcPr/>
                </a:tc>
                <a:tc>
                  <a:txBody>
                    <a:bodyPr/>
                    <a:lstStyle/>
                    <a:p>
                      <a:pPr algn="just"/>
                      <a:r>
                        <a:rPr lang="en-GH" sz="1600" dirty="0">
                          <a:latin typeface="Times New Roman" panose="02020603050405020304" pitchFamily="18" charset="0"/>
                          <a:cs typeface="Times New Roman" panose="02020603050405020304" pitchFamily="18" charset="0"/>
                        </a:rPr>
                        <a:t>All centres rec</a:t>
                      </a:r>
                      <a:r>
                        <a:rPr lang="en-GB" sz="1600" dirty="0" err="1">
                          <a:latin typeface="Times New Roman" panose="02020603050405020304" pitchFamily="18" charset="0"/>
                          <a:cs typeface="Times New Roman" panose="02020603050405020304" pitchFamily="18" charset="0"/>
                        </a:rPr>
                        <a:t>ei</a:t>
                      </a:r>
                      <a:r>
                        <a:rPr lang="en-GH" sz="1600" dirty="0">
                          <a:latin typeface="Times New Roman" panose="02020603050405020304" pitchFamily="18" charset="0"/>
                          <a:cs typeface="Times New Roman" panose="02020603050405020304" pitchFamily="18" charset="0"/>
                        </a:rPr>
                        <a:t>ved training on many concepts aimed at positioning all centers towards sustainability and industry collaboration</a:t>
                      </a:r>
                    </a:p>
                  </a:txBody>
                  <a:tcPr/>
                </a:tc>
                <a:extLst>
                  <a:ext uri="{0D108BD9-81ED-4DB2-BD59-A6C34878D82A}">
                    <a16:rowId xmlns:a16="http://schemas.microsoft.com/office/drawing/2014/main" val="717026772"/>
                  </a:ext>
                </a:extLst>
              </a:tr>
              <a:tr h="0">
                <a:tc>
                  <a:txBody>
                    <a:bodyPr/>
                    <a:lstStyle/>
                    <a:p>
                      <a:r>
                        <a:rPr lang="en-US" sz="1600" kern="1200" dirty="0">
                          <a:solidFill>
                            <a:schemeClr val="dk1"/>
                          </a:solidFill>
                          <a:effectLst/>
                          <a:latin typeface="Times New Roman" panose="02020603050405020304" pitchFamily="18" charset="0"/>
                          <a:ea typeface="+mn-ea"/>
                          <a:cs typeface="Times New Roman" panose="02020603050405020304" pitchFamily="18" charset="0"/>
                        </a:rPr>
                        <a:t>Develop a national qualifications framework (NFQ) to classify qualifications by level, based on learning outcomes.</a:t>
                      </a:r>
                    </a:p>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just">
                        <a:buFont typeface="Arial" panose="020B0604020202020204" pitchFamily="34" charset="0"/>
                        <a:buChar char="•"/>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Training of members of the NQF Working Group is underway - August and October in Ethiopia and Kenya.</a:t>
                      </a:r>
                      <a:endParaRPr lang="en-GH"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just">
                        <a:buFont typeface="Arial" panose="020B0604020202020204" pitchFamily="34" charset="0"/>
                        <a:buChar char="•"/>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The European Training Foundation (ETF) has under phase II of the African Continental Framework project provided the Commission with Three (3) Experts to guide the design, development, and implementation of the NQF – Ongoing .</a:t>
                      </a:r>
                      <a:endParaRPr lang="en-GH"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The NFU is supporting a baseline analysis phase of the NQF development which has begun</a:t>
                      </a:r>
                      <a:endParaRPr lang="en-GH"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2755302"/>
                  </a:ext>
                </a:extLst>
              </a:tr>
              <a:tr h="370840">
                <a:tc>
                  <a:txBody>
                    <a:bodyPr/>
                    <a:lstStyle/>
                    <a:p>
                      <a:r>
                        <a:rPr lang="en-GH" sz="1600" dirty="0">
                          <a:latin typeface="Times New Roman" panose="02020603050405020304" pitchFamily="18" charset="0"/>
                          <a:cs typeface="Times New Roman" panose="02020603050405020304" pitchFamily="18" charset="0"/>
                        </a:rPr>
                        <a:t>Organize a country review meeting</a:t>
                      </a:r>
                    </a:p>
                  </a:txBody>
                  <a:tcPr/>
                </a:tc>
                <a:tc>
                  <a:txBody>
                    <a:bodyPr/>
                    <a:lstStyle/>
                    <a:p>
                      <a:pPr algn="just"/>
                      <a:r>
                        <a:rPr lang="en-GH" sz="1600" dirty="0">
                          <a:latin typeface="Times New Roman" panose="02020603050405020304" pitchFamily="18" charset="0"/>
                          <a:cs typeface="Times New Roman" panose="02020603050405020304" pitchFamily="18" charset="0"/>
                        </a:rPr>
                        <a:t>All 9 centres, AAU, World Bank, and Ministry of Finance participated in a country review meeting on the 29th of October 2023. </a:t>
                      </a:r>
                    </a:p>
                  </a:txBody>
                  <a:tcPr/>
                </a:tc>
                <a:extLst>
                  <a:ext uri="{0D108BD9-81ED-4DB2-BD59-A6C34878D82A}">
                    <a16:rowId xmlns:a16="http://schemas.microsoft.com/office/drawing/2014/main" val="1285717548"/>
                  </a:ext>
                </a:extLst>
              </a:tr>
              <a:tr h="370840">
                <a:tc>
                  <a:txBody>
                    <a:bodyPr/>
                    <a:lstStyle/>
                    <a:p>
                      <a:r>
                        <a:rPr lang="en-GH" sz="1600" dirty="0">
                          <a:latin typeface="Times New Roman" panose="02020603050405020304" pitchFamily="18" charset="0"/>
                          <a:cs typeface="Times New Roman" panose="02020603050405020304" pitchFamily="18" charset="0"/>
                        </a:rPr>
                        <a:t>General administrative support to centres Accreditaion of programmes in centres</a:t>
                      </a:r>
                    </a:p>
                  </a:txBody>
                  <a:tcPr/>
                </a:tc>
                <a:tc>
                  <a:txBody>
                    <a:bodyPr/>
                    <a:lstStyle/>
                    <a:p>
                      <a:pPr algn="just"/>
                      <a:r>
                        <a:rPr lang="en-GH" sz="1600" dirty="0">
                          <a:latin typeface="Times New Roman" panose="02020603050405020304" pitchFamily="18" charset="0"/>
                          <a:cs typeface="Times New Roman" panose="02020603050405020304" pitchFamily="18" charset="0"/>
                        </a:rPr>
                        <a:t>The NFU continues to support centres in ensuring the speedy disbursement of earned DLRs. The NFU has continued to offer administrative support such as speedy accreditaion processes whiles maintaining quality. </a:t>
                      </a:r>
                    </a:p>
                  </a:txBody>
                  <a:tcPr/>
                </a:tc>
                <a:extLst>
                  <a:ext uri="{0D108BD9-81ED-4DB2-BD59-A6C34878D82A}">
                    <a16:rowId xmlns:a16="http://schemas.microsoft.com/office/drawing/2014/main" val="2254155635"/>
                  </a:ext>
                </a:extLst>
              </a:tr>
            </a:tbl>
          </a:graphicData>
        </a:graphic>
      </p:graphicFrame>
    </p:spTree>
    <p:extLst>
      <p:ext uri="{BB962C8B-B14F-4D97-AF65-F5344CB8AC3E}">
        <p14:creationId xmlns:p14="http://schemas.microsoft.com/office/powerpoint/2010/main" val="405408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22D5-AF93-D54F-B492-7F6EC237D63E}"/>
              </a:ext>
            </a:extLst>
          </p:cNvPr>
          <p:cNvSpPr>
            <a:spLocks noGrp="1"/>
          </p:cNvSpPr>
          <p:nvPr>
            <p:ph type="title"/>
          </p:nvPr>
        </p:nvSpPr>
        <p:spPr>
          <a:xfrm>
            <a:off x="3162300" y="1955333"/>
            <a:ext cx="5867400" cy="1473667"/>
          </a:xfrm>
          <a:ln>
            <a:solidFill>
              <a:schemeClr val="tx1"/>
            </a:solidFill>
          </a:ln>
        </p:spPr>
        <p:txBody>
          <a:bodyPr>
            <a:normAutofit/>
          </a:bodyPr>
          <a:lstStyle/>
          <a:p>
            <a:pPr algn="ctr"/>
            <a:r>
              <a:rPr lang="en-US"/>
              <a:t>Ghana Progress Update</a:t>
            </a:r>
            <a:endParaRPr lang="en-GH"/>
          </a:p>
        </p:txBody>
      </p:sp>
      <p:sp>
        <p:nvSpPr>
          <p:cNvPr id="4" name="Rectangle 3">
            <a:extLst>
              <a:ext uri="{FF2B5EF4-FFF2-40B4-BE49-F238E27FC236}">
                <a16:creationId xmlns:a16="http://schemas.microsoft.com/office/drawing/2014/main" id="{F7960B36-3056-117B-B918-8044BAA42E6C}"/>
              </a:ext>
            </a:extLst>
          </p:cNvPr>
          <p:cNvSpPr/>
          <p:nvPr/>
        </p:nvSpPr>
        <p:spPr>
          <a:xfrm>
            <a:off x="6834554" y="6248400"/>
            <a:ext cx="4536831" cy="5275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H" dirty="0"/>
          </a:p>
        </p:txBody>
      </p:sp>
    </p:spTree>
    <p:extLst>
      <p:ext uri="{BB962C8B-B14F-4D97-AF65-F5344CB8AC3E}">
        <p14:creationId xmlns:p14="http://schemas.microsoft.com/office/powerpoint/2010/main" val="305754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D350-20F5-D34D-8A3C-50E638011CCB}"/>
              </a:ext>
            </a:extLst>
          </p:cNvPr>
          <p:cNvSpPr>
            <a:spLocks noGrp="1"/>
          </p:cNvSpPr>
          <p:nvPr>
            <p:ph type="title"/>
          </p:nvPr>
        </p:nvSpPr>
        <p:spPr>
          <a:xfrm>
            <a:off x="838200" y="218278"/>
            <a:ext cx="10515600" cy="695932"/>
          </a:xfrm>
        </p:spPr>
        <p:txBody>
          <a:bodyPr>
            <a:normAutofit/>
          </a:bodyPr>
          <a:lstStyle/>
          <a:p>
            <a:r>
              <a:rPr lang="en-US"/>
              <a:t>Key Performance Indicators</a:t>
            </a:r>
            <a:endParaRPr lang="en-GH"/>
          </a:p>
        </p:txBody>
      </p:sp>
      <p:graphicFrame>
        <p:nvGraphicFramePr>
          <p:cNvPr id="5" name="Chart 4">
            <a:extLst>
              <a:ext uri="{FF2B5EF4-FFF2-40B4-BE49-F238E27FC236}">
                <a16:creationId xmlns:a16="http://schemas.microsoft.com/office/drawing/2014/main" id="{2D3811D8-D396-E805-E499-8456A57F8AB4}"/>
              </a:ext>
            </a:extLst>
          </p:cNvPr>
          <p:cNvGraphicFramePr/>
          <p:nvPr>
            <p:extLst>
              <p:ext uri="{D42A27DB-BD31-4B8C-83A1-F6EECF244321}">
                <p14:modId xmlns:p14="http://schemas.microsoft.com/office/powerpoint/2010/main" val="2281773994"/>
              </p:ext>
            </p:extLst>
          </p:nvPr>
        </p:nvGraphicFramePr>
        <p:xfrm>
          <a:off x="134112" y="1061058"/>
          <a:ext cx="4962144" cy="526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774AE999-09D9-C19C-D46D-704C5DD4AD85}"/>
              </a:ext>
            </a:extLst>
          </p:cNvPr>
          <p:cNvGraphicFramePr/>
          <p:nvPr>
            <p:extLst>
              <p:ext uri="{D42A27DB-BD31-4B8C-83A1-F6EECF244321}">
                <p14:modId xmlns:p14="http://schemas.microsoft.com/office/powerpoint/2010/main" val="3158644356"/>
              </p:ext>
            </p:extLst>
          </p:nvPr>
        </p:nvGraphicFramePr>
        <p:xfrm>
          <a:off x="5096256" y="1925412"/>
          <a:ext cx="6695150" cy="3475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405A892-172C-3705-6E93-11A0F059358F}"/>
              </a:ext>
            </a:extLst>
          </p:cNvPr>
          <p:cNvSpPr txBox="1"/>
          <p:nvPr/>
        </p:nvSpPr>
        <p:spPr>
          <a:xfrm>
            <a:off x="2734454" y="5796942"/>
            <a:ext cx="2826574" cy="738664"/>
          </a:xfrm>
          <a:prstGeom prst="rect">
            <a:avLst/>
          </a:prstGeom>
          <a:noFill/>
        </p:spPr>
        <p:txBody>
          <a:bodyPr wrap="square" rtlCol="0">
            <a:spAutoFit/>
          </a:bodyPr>
          <a:lstStyle/>
          <a:p>
            <a:pPr algn="l"/>
            <a:r>
              <a:rPr lang="en-US" sz="1400" i="1" dirty="0"/>
              <a:t>*Includes funds for components on RSIF and national facilitation support</a:t>
            </a:r>
          </a:p>
        </p:txBody>
      </p:sp>
      <p:sp>
        <p:nvSpPr>
          <p:cNvPr id="3" name="Rectangle 2">
            <a:extLst>
              <a:ext uri="{FF2B5EF4-FFF2-40B4-BE49-F238E27FC236}">
                <a16:creationId xmlns:a16="http://schemas.microsoft.com/office/drawing/2014/main" id="{9F8618CE-E342-D82E-B7A1-2EE7D3978A61}"/>
              </a:ext>
            </a:extLst>
          </p:cNvPr>
          <p:cNvSpPr/>
          <p:nvPr/>
        </p:nvSpPr>
        <p:spPr>
          <a:xfrm>
            <a:off x="5955323" y="6142893"/>
            <a:ext cx="5836083" cy="4968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H" dirty="0"/>
          </a:p>
        </p:txBody>
      </p:sp>
    </p:spTree>
    <p:extLst>
      <p:ext uri="{BB962C8B-B14F-4D97-AF65-F5344CB8AC3E}">
        <p14:creationId xmlns:p14="http://schemas.microsoft.com/office/powerpoint/2010/main" val="194944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D350-20F5-D34D-8A3C-50E638011CCB}"/>
              </a:ext>
            </a:extLst>
          </p:cNvPr>
          <p:cNvSpPr>
            <a:spLocks noGrp="1"/>
          </p:cNvSpPr>
          <p:nvPr>
            <p:ph type="title"/>
          </p:nvPr>
        </p:nvSpPr>
        <p:spPr>
          <a:xfrm>
            <a:off x="838200" y="9209"/>
            <a:ext cx="10515600" cy="622161"/>
          </a:xfrm>
        </p:spPr>
        <p:txBody>
          <a:bodyPr>
            <a:normAutofit fontScale="90000"/>
          </a:bodyPr>
          <a:lstStyle/>
          <a:p>
            <a:r>
              <a:rPr lang="en-US"/>
              <a:t>First ACE Impact Disbursement Rates</a:t>
            </a:r>
            <a:endParaRPr lang="en-GH"/>
          </a:p>
        </p:txBody>
      </p:sp>
      <p:graphicFrame>
        <p:nvGraphicFramePr>
          <p:cNvPr id="5" name="Chart 4">
            <a:extLst>
              <a:ext uri="{FF2B5EF4-FFF2-40B4-BE49-F238E27FC236}">
                <a16:creationId xmlns:a16="http://schemas.microsoft.com/office/drawing/2014/main" id="{9837C2AA-D5EB-5FCD-C0B3-A2176BF65D77}"/>
              </a:ext>
            </a:extLst>
          </p:cNvPr>
          <p:cNvGraphicFramePr>
            <a:graphicFrameLocks/>
          </p:cNvGraphicFramePr>
          <p:nvPr>
            <p:extLst>
              <p:ext uri="{D42A27DB-BD31-4B8C-83A1-F6EECF244321}">
                <p14:modId xmlns:p14="http://schemas.microsoft.com/office/powerpoint/2010/main" val="3796573946"/>
              </p:ext>
            </p:extLst>
          </p:nvPr>
        </p:nvGraphicFramePr>
        <p:xfrm>
          <a:off x="60961" y="635727"/>
          <a:ext cx="12000410" cy="55996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DAD90A3-537B-FB59-DCB8-AC7AEFF008A3}"/>
              </a:ext>
            </a:extLst>
          </p:cNvPr>
          <p:cNvSpPr/>
          <p:nvPr/>
        </p:nvSpPr>
        <p:spPr>
          <a:xfrm>
            <a:off x="5873261" y="6107723"/>
            <a:ext cx="5955323" cy="5158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H"/>
          </a:p>
        </p:txBody>
      </p:sp>
    </p:spTree>
    <p:extLst>
      <p:ext uri="{BB962C8B-B14F-4D97-AF65-F5344CB8AC3E}">
        <p14:creationId xmlns:p14="http://schemas.microsoft.com/office/powerpoint/2010/main" val="339988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D350-20F5-D34D-8A3C-50E638011CCB}"/>
              </a:ext>
            </a:extLst>
          </p:cNvPr>
          <p:cNvSpPr>
            <a:spLocks noGrp="1"/>
          </p:cNvSpPr>
          <p:nvPr>
            <p:ph type="title"/>
          </p:nvPr>
        </p:nvSpPr>
        <p:spPr>
          <a:xfrm>
            <a:off x="838200" y="139838"/>
            <a:ext cx="10515600" cy="622161"/>
          </a:xfrm>
        </p:spPr>
        <p:txBody>
          <a:bodyPr>
            <a:normAutofit fontScale="90000"/>
          </a:bodyPr>
          <a:lstStyle/>
          <a:p>
            <a:r>
              <a:rPr lang="en-US"/>
              <a:t>Fund Utilization </a:t>
            </a:r>
            <a:r>
              <a:rPr lang="en-US" sz="3600"/>
              <a:t>(based on June 2023 IFRs)</a:t>
            </a:r>
            <a:endParaRPr lang="en-GH"/>
          </a:p>
        </p:txBody>
      </p:sp>
      <p:graphicFrame>
        <p:nvGraphicFramePr>
          <p:cNvPr id="6" name="Content Placeholder 8">
            <a:extLst>
              <a:ext uri="{FF2B5EF4-FFF2-40B4-BE49-F238E27FC236}">
                <a16:creationId xmlns:a16="http://schemas.microsoft.com/office/drawing/2014/main" id="{3A7DC6D5-38B1-E40A-D02C-7BFCF800667B}"/>
              </a:ext>
            </a:extLst>
          </p:cNvPr>
          <p:cNvGraphicFramePr>
            <a:graphicFrameLocks/>
          </p:cNvGraphicFramePr>
          <p:nvPr>
            <p:extLst>
              <p:ext uri="{D42A27DB-BD31-4B8C-83A1-F6EECF244321}">
                <p14:modId xmlns:p14="http://schemas.microsoft.com/office/powerpoint/2010/main" val="1022352235"/>
              </p:ext>
            </p:extLst>
          </p:nvPr>
        </p:nvGraphicFramePr>
        <p:xfrm>
          <a:off x="520286" y="1586705"/>
          <a:ext cx="5575714" cy="41576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5">
            <a:extLst>
              <a:ext uri="{FF2B5EF4-FFF2-40B4-BE49-F238E27FC236}">
                <a16:creationId xmlns:a16="http://schemas.microsoft.com/office/drawing/2014/main" id="{146FB522-2919-06E7-D823-E996D6C413B4}"/>
              </a:ext>
            </a:extLst>
          </p:cNvPr>
          <p:cNvGraphicFramePr>
            <a:graphicFrameLocks/>
          </p:cNvGraphicFramePr>
          <p:nvPr>
            <p:extLst>
              <p:ext uri="{D42A27DB-BD31-4B8C-83A1-F6EECF244321}">
                <p14:modId xmlns:p14="http://schemas.microsoft.com/office/powerpoint/2010/main" val="2726388553"/>
              </p:ext>
            </p:extLst>
          </p:nvPr>
        </p:nvGraphicFramePr>
        <p:xfrm>
          <a:off x="6096000" y="1586705"/>
          <a:ext cx="5700047" cy="43014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11">
            <a:extLst>
              <a:ext uri="{FF2B5EF4-FFF2-40B4-BE49-F238E27FC236}">
                <a16:creationId xmlns:a16="http://schemas.microsoft.com/office/drawing/2014/main" id="{C20DCD38-F9F1-9F27-751C-ED70D5FE3E38}"/>
              </a:ext>
            </a:extLst>
          </p:cNvPr>
          <p:cNvSpPr txBox="1">
            <a:spLocks/>
          </p:cNvSpPr>
          <p:nvPr/>
        </p:nvSpPr>
        <p:spPr>
          <a:xfrm>
            <a:off x="475629" y="857799"/>
            <a:ext cx="5157787" cy="51168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Country Average Funds Utilization</a:t>
            </a:r>
          </a:p>
        </p:txBody>
      </p:sp>
      <p:sp>
        <p:nvSpPr>
          <p:cNvPr id="9" name="Text Placeholder 13">
            <a:extLst>
              <a:ext uri="{FF2B5EF4-FFF2-40B4-BE49-F238E27FC236}">
                <a16:creationId xmlns:a16="http://schemas.microsoft.com/office/drawing/2014/main" id="{57911CD1-D1B8-A3DC-71D8-AA506D1F9498}"/>
              </a:ext>
            </a:extLst>
          </p:cNvPr>
          <p:cNvSpPr txBox="1">
            <a:spLocks/>
          </p:cNvSpPr>
          <p:nvPr/>
        </p:nvSpPr>
        <p:spPr>
          <a:xfrm>
            <a:off x="6533183" y="857798"/>
            <a:ext cx="5183188" cy="511689"/>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Ghana ACEs Funds Utilization</a:t>
            </a:r>
          </a:p>
        </p:txBody>
      </p:sp>
      <p:sp>
        <p:nvSpPr>
          <p:cNvPr id="3" name="Rectangle 2">
            <a:extLst>
              <a:ext uri="{FF2B5EF4-FFF2-40B4-BE49-F238E27FC236}">
                <a16:creationId xmlns:a16="http://schemas.microsoft.com/office/drawing/2014/main" id="{5355C996-FD1E-D5E9-695C-EEB8BC43E2C2}"/>
              </a:ext>
            </a:extLst>
          </p:cNvPr>
          <p:cNvSpPr/>
          <p:nvPr/>
        </p:nvSpPr>
        <p:spPr>
          <a:xfrm>
            <a:off x="5943600" y="6105387"/>
            <a:ext cx="5852447" cy="494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H"/>
          </a:p>
        </p:txBody>
      </p:sp>
    </p:spTree>
    <p:extLst>
      <p:ext uri="{BB962C8B-B14F-4D97-AF65-F5344CB8AC3E}">
        <p14:creationId xmlns:p14="http://schemas.microsoft.com/office/powerpoint/2010/main" val="1559559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1652</Words>
  <Application>Microsoft Macintosh PowerPoint</Application>
  <PresentationFormat>Widescreen</PresentationFormat>
  <Paragraphs>341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Microsoft YaHei</vt:lpstr>
      <vt:lpstr>Arial</vt:lpstr>
      <vt:lpstr>Calibri</vt:lpstr>
      <vt:lpstr>Calibri Light</vt:lpstr>
      <vt:lpstr>Montserrat</vt:lpstr>
      <vt:lpstr>Times New Roman</vt:lpstr>
      <vt:lpstr>Office Theme</vt:lpstr>
      <vt:lpstr> 10th ACE Impact Regional Workshop  ABIDJAN, COTE D’IVOIRE  from 31st October to 3rd  November 2023</vt:lpstr>
      <vt:lpstr>Table of Content </vt:lpstr>
      <vt:lpstr>General Overview</vt:lpstr>
      <vt:lpstr>General Overview</vt:lpstr>
      <vt:lpstr>Prior to the 10th ACE Regional Workshop:</vt:lpstr>
      <vt:lpstr>Ghana Progress Update</vt:lpstr>
      <vt:lpstr>Key Performance Indicators</vt:lpstr>
      <vt:lpstr>First ACE Impact Disbursement Rates</vt:lpstr>
      <vt:lpstr>Fund Utilization (based on June 2023 IFRs)</vt:lpstr>
      <vt:lpstr>DLI Achievement</vt:lpstr>
      <vt:lpstr>Challenges and Key Issues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cp:lastPrinted>2023-10-23T11:32:03Z</cp:lastPrinted>
  <dcterms:created xsi:type="dcterms:W3CDTF">2023-04-18T07:28:45Z</dcterms:created>
  <dcterms:modified xsi:type="dcterms:W3CDTF">2023-10-23T12:21:46Z</dcterms:modified>
</cp:coreProperties>
</file>